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70" r:id="rId3"/>
    <p:sldMasterId id="2147483673" r:id="rId4"/>
  </p:sldMasterIdLst>
  <p:notesMasterIdLst>
    <p:notesMasterId r:id="rId23"/>
  </p:notesMasterIdLst>
  <p:sldIdLst>
    <p:sldId id="351" r:id="rId5"/>
    <p:sldId id="353" r:id="rId6"/>
    <p:sldId id="285" r:id="rId7"/>
    <p:sldId id="355" r:id="rId8"/>
    <p:sldId id="361" r:id="rId9"/>
    <p:sldId id="367" r:id="rId10"/>
    <p:sldId id="369" r:id="rId11"/>
    <p:sldId id="368" r:id="rId12"/>
    <p:sldId id="370" r:id="rId13"/>
    <p:sldId id="318" r:id="rId14"/>
    <p:sldId id="336" r:id="rId15"/>
    <p:sldId id="344" r:id="rId16"/>
    <p:sldId id="343" r:id="rId17"/>
    <p:sldId id="345" r:id="rId18"/>
    <p:sldId id="348" r:id="rId19"/>
    <p:sldId id="349" r:id="rId20"/>
    <p:sldId id="357" r:id="rId21"/>
    <p:sldId id="335" r:id="rId2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D8796E-68AB-47F5-943D-AD5ED6DB1533}" v="5" dt="2023-12-11T09:58:36.0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4" d="100"/>
          <a:sy n="74" d="100"/>
        </p:scale>
        <p:origin x="3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8E1209-EF56-4C23-8907-CEAE2CAF5D44}" type="datetimeFigureOut">
              <a:rPr lang="fi-FI" smtClean="0"/>
              <a:t>14.12.2023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8E74DA-7DF1-44F3-8C3D-55546E22370A}" type="slidenum">
              <a:rPr lang="fi-FI" smtClean="0"/>
              <a:t>‹#›</a:t>
            </a:fld>
            <a:endParaRPr lang="fi-FI"/>
          </a:p>
        </p:txBody>
      </p:sp>
    </p:spTree>
    <p:extLst>
      <p:ext uri="{BB962C8B-B14F-4D97-AF65-F5344CB8AC3E}">
        <p14:creationId xmlns:p14="http://schemas.microsoft.com/office/powerpoint/2010/main" val="3167423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94B831-DB3A-C444-A46A-82F5B0D537F8}"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latunnisteen paikkamerkki 4">
            <a:extLst>
              <a:ext uri="{FF2B5EF4-FFF2-40B4-BE49-F238E27FC236}">
                <a16:creationId xmlns:a16="http://schemas.microsoft.com/office/drawing/2014/main" id="{28EFCACD-B607-4D16-B386-125E3C8D27B9}"/>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6693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99F7F8-48A1-4863-ABF0-01A9D479BFD7}"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latunnisteen paikkamerkki 4">
            <a:extLst>
              <a:ext uri="{FF2B5EF4-FFF2-40B4-BE49-F238E27FC236}">
                <a16:creationId xmlns:a16="http://schemas.microsoft.com/office/drawing/2014/main" id="{19CB8190-73D1-4D27-BF00-A8F29F3735DC}"/>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6449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9B8E74DA-7DF1-44F3-8C3D-55546E22370A}" type="slidenum">
              <a:rPr lang="fi-FI" smtClean="0"/>
              <a:t>8</a:t>
            </a:fld>
            <a:endParaRPr lang="fi-FI"/>
          </a:p>
        </p:txBody>
      </p:sp>
    </p:spTree>
    <p:extLst>
      <p:ext uri="{BB962C8B-B14F-4D97-AF65-F5344CB8AC3E}">
        <p14:creationId xmlns:p14="http://schemas.microsoft.com/office/powerpoint/2010/main" val="660733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9B8E74DA-7DF1-44F3-8C3D-55546E22370A}" type="slidenum">
              <a:rPr lang="fi-FI" smtClean="0"/>
              <a:t>10</a:t>
            </a:fld>
            <a:endParaRPr lang="fi-FI"/>
          </a:p>
        </p:txBody>
      </p:sp>
    </p:spTree>
    <p:extLst>
      <p:ext uri="{BB962C8B-B14F-4D97-AF65-F5344CB8AC3E}">
        <p14:creationId xmlns:p14="http://schemas.microsoft.com/office/powerpoint/2010/main" val="3193857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9B8E74DA-7DF1-44F3-8C3D-55546E22370A}" type="slidenum">
              <a:rPr lang="fi-FI" smtClean="0"/>
              <a:t>15</a:t>
            </a:fld>
            <a:endParaRPr lang="fi-FI"/>
          </a:p>
        </p:txBody>
      </p:sp>
    </p:spTree>
    <p:extLst>
      <p:ext uri="{BB962C8B-B14F-4D97-AF65-F5344CB8AC3E}">
        <p14:creationId xmlns:p14="http://schemas.microsoft.com/office/powerpoint/2010/main" val="3918806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99F7F8-48A1-4863-ABF0-01A9D479BFD7}"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latunnisteen paikkamerkki 4">
            <a:extLst>
              <a:ext uri="{FF2B5EF4-FFF2-40B4-BE49-F238E27FC236}">
                <a16:creationId xmlns:a16="http://schemas.microsoft.com/office/drawing/2014/main" id="{27027B3F-4C77-4532-98EC-6C841B98ECE9}"/>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32955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Otsikko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7035436-5929-2E40-834E-F6CEBAD568B7}"/>
              </a:ext>
            </a:extLst>
          </p:cNvPr>
          <p:cNvSpPr>
            <a:spLocks noGrp="1"/>
          </p:cNvSpPr>
          <p:nvPr>
            <p:ph type="ctrTitle" hasCustomPrompt="1"/>
          </p:nvPr>
        </p:nvSpPr>
        <p:spPr>
          <a:xfrm>
            <a:off x="2273039" y="1876516"/>
            <a:ext cx="7679255" cy="1068736"/>
          </a:xfrm>
          <a:solidFill>
            <a:schemeClr val="accent3"/>
          </a:solidFill>
          <a:effectLst/>
        </p:spPr>
        <p:txBody>
          <a:bodyPr wrap="none" lIns="360000" tIns="72000" rIns="360000" bIns="72000" anchor="ctr">
            <a:spAutoFit/>
          </a:bodyPr>
          <a:lstStyle>
            <a:lvl1pPr algn="ctr">
              <a:lnSpc>
                <a:spcPct val="100000"/>
              </a:lnSpc>
              <a:defRPr sz="6000"/>
            </a:lvl1pPr>
          </a:lstStyle>
          <a:p>
            <a:r>
              <a:rPr lang="fi-FI"/>
              <a:t>KANSISIVUN OTSIKKO</a:t>
            </a:r>
          </a:p>
        </p:txBody>
      </p:sp>
      <p:sp>
        <p:nvSpPr>
          <p:cNvPr id="5" name="Tekstin paikkamerkki 4">
            <a:extLst>
              <a:ext uri="{FF2B5EF4-FFF2-40B4-BE49-F238E27FC236}">
                <a16:creationId xmlns:a16="http://schemas.microsoft.com/office/drawing/2014/main" id="{F45E5D94-A1C7-924B-BDE8-CA503E9556E1}"/>
              </a:ext>
            </a:extLst>
          </p:cNvPr>
          <p:cNvSpPr>
            <a:spLocks noGrp="1"/>
          </p:cNvSpPr>
          <p:nvPr>
            <p:ph type="body" sz="quarter" idx="16" hasCustomPrompt="1"/>
          </p:nvPr>
        </p:nvSpPr>
        <p:spPr>
          <a:xfrm>
            <a:off x="1342913" y="3053382"/>
            <a:ext cx="9539507" cy="976403"/>
          </a:xfrm>
          <a:solidFill>
            <a:schemeClr val="accent3"/>
          </a:solidFill>
          <a:effectLst/>
        </p:spPr>
        <p:txBody>
          <a:bodyPr wrap="none" lIns="360000" tIns="72000" rIns="360000" bIns="72000" anchor="ctr">
            <a:spAutoFit/>
          </a:bodyPr>
          <a:lstStyle>
            <a:lvl1pPr marL="0" indent="0">
              <a:buNone/>
              <a:defRPr sz="6000" b="1"/>
            </a:lvl1pPr>
          </a:lstStyle>
          <a:p>
            <a:r>
              <a:rPr lang="fi-FI" dirty="0"/>
              <a:t>CALIBRI BOLD 60, VERSAALI</a:t>
            </a:r>
          </a:p>
        </p:txBody>
      </p:sp>
      <p:sp>
        <p:nvSpPr>
          <p:cNvPr id="3" name="Alaotsikko 2">
            <a:extLst>
              <a:ext uri="{FF2B5EF4-FFF2-40B4-BE49-F238E27FC236}">
                <a16:creationId xmlns:a16="http://schemas.microsoft.com/office/drawing/2014/main" id="{D24114FA-9876-9349-B8B5-3E39DB3B0E05}"/>
              </a:ext>
            </a:extLst>
          </p:cNvPr>
          <p:cNvSpPr>
            <a:spLocks noGrp="1"/>
          </p:cNvSpPr>
          <p:nvPr>
            <p:ph type="subTitle" idx="1" hasCustomPrompt="1"/>
          </p:nvPr>
        </p:nvSpPr>
        <p:spPr>
          <a:xfrm>
            <a:off x="2768575" y="4304236"/>
            <a:ext cx="6688183" cy="1003237"/>
          </a:xfrm>
          <a:prstGeom prst="rect">
            <a:avLst/>
          </a:prstGeom>
        </p:spPr>
        <p:txBody>
          <a:bodyPr>
            <a:normAutofit/>
          </a:bodyPr>
          <a:lstStyle>
            <a:lvl1pPr marL="0" indent="0" algn="ctr">
              <a:buNone/>
              <a:defRPr sz="26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Lisätietoa tähän </a:t>
            </a:r>
            <a:r>
              <a:rPr lang="fi-FI" err="1"/>
              <a:t>Calibri</a:t>
            </a:r>
            <a:r>
              <a:rPr lang="fi-FI"/>
              <a:t> </a:t>
            </a:r>
            <a:r>
              <a:rPr lang="fi-FI" err="1"/>
              <a:t>Regular</a:t>
            </a:r>
            <a:r>
              <a:rPr lang="fi-FI"/>
              <a:t> 26</a:t>
            </a:r>
          </a:p>
        </p:txBody>
      </p:sp>
      <p:sp>
        <p:nvSpPr>
          <p:cNvPr id="7" name="Tekstin paikkamerkki 6">
            <a:extLst>
              <a:ext uri="{FF2B5EF4-FFF2-40B4-BE49-F238E27FC236}">
                <a16:creationId xmlns:a16="http://schemas.microsoft.com/office/drawing/2014/main" id="{241E846E-185C-F04A-9893-6A12CDEC9F62}"/>
              </a:ext>
            </a:extLst>
          </p:cNvPr>
          <p:cNvSpPr>
            <a:spLocks noGrp="1"/>
          </p:cNvSpPr>
          <p:nvPr>
            <p:ph type="body" sz="quarter" idx="17" hasCustomPrompt="1"/>
          </p:nvPr>
        </p:nvSpPr>
        <p:spPr>
          <a:xfrm>
            <a:off x="3998116" y="5421310"/>
            <a:ext cx="4229100" cy="593725"/>
          </a:xfrm>
          <a:effectLst>
            <a:outerShdw blurRad="50800" dist="38100" dir="2700000" algn="tl" rotWithShape="0">
              <a:prstClr val="black">
                <a:alpha val="58000"/>
              </a:prstClr>
            </a:outerShdw>
          </a:effectLst>
        </p:spPr>
        <p:txBody>
          <a:bodyPr>
            <a:noAutofit/>
          </a:bodyPr>
          <a:lstStyle>
            <a:lvl1pPr marL="0" indent="0">
              <a:buNone/>
              <a:defRPr sz="2000"/>
            </a:lvl1pPr>
          </a:lstStyle>
          <a:p>
            <a:r>
              <a:rPr lang="fi-FI"/>
              <a:t>Etunimi Sukunimi, Titteli, pvm</a:t>
            </a:r>
          </a:p>
        </p:txBody>
      </p:sp>
    </p:spTree>
    <p:extLst>
      <p:ext uri="{BB962C8B-B14F-4D97-AF65-F5344CB8AC3E}">
        <p14:creationId xmlns:p14="http://schemas.microsoft.com/office/powerpoint/2010/main" val="1807527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uvapohja + Läpikuultava valkoinen">
    <p:spTree>
      <p:nvGrpSpPr>
        <p:cNvPr id="1" name=""/>
        <p:cNvGrpSpPr/>
        <p:nvPr/>
      </p:nvGrpSpPr>
      <p:grpSpPr>
        <a:xfrm>
          <a:off x="0" y="0"/>
          <a:ext cx="0" cy="0"/>
          <a:chOff x="0" y="0"/>
          <a:chExt cx="0" cy="0"/>
        </a:xfrm>
      </p:grpSpPr>
      <p:sp>
        <p:nvSpPr>
          <p:cNvPr id="6" name="Vapaamuotoinen: Muoto 5">
            <a:extLst>
              <a:ext uri="{FF2B5EF4-FFF2-40B4-BE49-F238E27FC236}">
                <a16:creationId xmlns:a16="http://schemas.microsoft.com/office/drawing/2014/main" id="{BB95BA5C-6A4F-46AB-97E9-A4D4F9BCBDAE}"/>
              </a:ext>
            </a:extLst>
          </p:cNvPr>
          <p:cNvSpPr/>
          <p:nvPr userDrawn="1"/>
        </p:nvSpPr>
        <p:spPr>
          <a:xfrm flipH="1" flipV="1">
            <a:off x="6281642" y="-15240"/>
            <a:ext cx="5923300" cy="6873240"/>
          </a:xfrm>
          <a:custGeom>
            <a:avLst/>
            <a:gdLst>
              <a:gd name="connsiteX0" fmla="*/ 0 w 7112020"/>
              <a:gd name="connsiteY0" fmla="*/ 0 h 6858000"/>
              <a:gd name="connsiteX1" fmla="*/ 1016020 w 7112020"/>
              <a:gd name="connsiteY1" fmla="*/ 0 h 6858000"/>
              <a:gd name="connsiteX2" fmla="*/ 2042160 w 7112020"/>
              <a:gd name="connsiteY2" fmla="*/ 0 h 6858000"/>
              <a:gd name="connsiteX3" fmla="*/ 4328160 w 7112020"/>
              <a:gd name="connsiteY3" fmla="*/ 0 h 6858000"/>
              <a:gd name="connsiteX4" fmla="*/ 5079981 w 7112020"/>
              <a:gd name="connsiteY4" fmla="*/ 0 h 6858000"/>
              <a:gd name="connsiteX5" fmla="*/ 7112020 w 7112020"/>
              <a:gd name="connsiteY5" fmla="*/ 0 h 6858000"/>
              <a:gd name="connsiteX6" fmla="*/ 6096000 w 7112020"/>
              <a:gd name="connsiteY6" fmla="*/ 1016020 h 6858000"/>
              <a:gd name="connsiteX7" fmla="*/ 6096000 w 7112020"/>
              <a:gd name="connsiteY7" fmla="*/ 1158240 h 6858000"/>
              <a:gd name="connsiteX8" fmla="*/ 6096000 w 7112020"/>
              <a:gd name="connsiteY8" fmla="*/ 5841980 h 6858000"/>
              <a:gd name="connsiteX9" fmla="*/ 5079981 w 7112020"/>
              <a:gd name="connsiteY9" fmla="*/ 6858000 h 6858000"/>
              <a:gd name="connsiteX10" fmla="*/ 2042160 w 7112020"/>
              <a:gd name="connsiteY10" fmla="*/ 6858000 h 6858000"/>
              <a:gd name="connsiteX11" fmla="*/ 1016020 w 7112020"/>
              <a:gd name="connsiteY11" fmla="*/ 6858000 h 6858000"/>
              <a:gd name="connsiteX12" fmla="*/ 0 w 7112020"/>
              <a:gd name="connsiteY12" fmla="*/ 6858000 h 6858000"/>
              <a:gd name="connsiteX13" fmla="*/ 0 w 7112020"/>
              <a:gd name="connsiteY13" fmla="*/ 5841980 h 6858000"/>
              <a:gd name="connsiteX14" fmla="*/ 0 w 7112020"/>
              <a:gd name="connsiteY14" fmla="*/ 1016020 h 6858000"/>
              <a:gd name="connsiteX0" fmla="*/ 0 w 7112020"/>
              <a:gd name="connsiteY0" fmla="*/ 0 h 6858000"/>
              <a:gd name="connsiteX1" fmla="*/ 1016020 w 7112020"/>
              <a:gd name="connsiteY1" fmla="*/ 0 h 6858000"/>
              <a:gd name="connsiteX2" fmla="*/ 2042160 w 7112020"/>
              <a:gd name="connsiteY2" fmla="*/ 0 h 6858000"/>
              <a:gd name="connsiteX3" fmla="*/ 4328160 w 7112020"/>
              <a:gd name="connsiteY3" fmla="*/ 0 h 6858000"/>
              <a:gd name="connsiteX4" fmla="*/ 5079981 w 7112020"/>
              <a:gd name="connsiteY4" fmla="*/ 0 h 6858000"/>
              <a:gd name="connsiteX5" fmla="*/ 7112020 w 7112020"/>
              <a:gd name="connsiteY5" fmla="*/ 0 h 6858000"/>
              <a:gd name="connsiteX6" fmla="*/ 6096000 w 7112020"/>
              <a:gd name="connsiteY6" fmla="*/ 1016020 h 6858000"/>
              <a:gd name="connsiteX7" fmla="*/ 6096000 w 7112020"/>
              <a:gd name="connsiteY7" fmla="*/ 1158240 h 6858000"/>
              <a:gd name="connsiteX8" fmla="*/ 6096000 w 7112020"/>
              <a:gd name="connsiteY8" fmla="*/ 5841980 h 6858000"/>
              <a:gd name="connsiteX9" fmla="*/ 5079981 w 7112020"/>
              <a:gd name="connsiteY9" fmla="*/ 6858000 h 6858000"/>
              <a:gd name="connsiteX10" fmla="*/ 2042160 w 7112020"/>
              <a:gd name="connsiteY10" fmla="*/ 6858000 h 6858000"/>
              <a:gd name="connsiteX11" fmla="*/ 0 w 7112020"/>
              <a:gd name="connsiteY11" fmla="*/ 6858000 h 6858000"/>
              <a:gd name="connsiteX12" fmla="*/ 0 w 7112020"/>
              <a:gd name="connsiteY12" fmla="*/ 5841980 h 6858000"/>
              <a:gd name="connsiteX13" fmla="*/ 0 w 7112020"/>
              <a:gd name="connsiteY13" fmla="*/ 1016020 h 6858000"/>
              <a:gd name="connsiteX14" fmla="*/ 0 w 7112020"/>
              <a:gd name="connsiteY14" fmla="*/ 0 h 6858000"/>
              <a:gd name="connsiteX0" fmla="*/ 0 w 7112020"/>
              <a:gd name="connsiteY0" fmla="*/ 0 h 6858000"/>
              <a:gd name="connsiteX1" fmla="*/ 1016020 w 7112020"/>
              <a:gd name="connsiteY1" fmla="*/ 0 h 6858000"/>
              <a:gd name="connsiteX2" fmla="*/ 2042160 w 7112020"/>
              <a:gd name="connsiteY2" fmla="*/ 0 h 6858000"/>
              <a:gd name="connsiteX3" fmla="*/ 4328160 w 7112020"/>
              <a:gd name="connsiteY3" fmla="*/ 0 h 6858000"/>
              <a:gd name="connsiteX4" fmla="*/ 5079981 w 7112020"/>
              <a:gd name="connsiteY4" fmla="*/ 0 h 6858000"/>
              <a:gd name="connsiteX5" fmla="*/ 7112020 w 7112020"/>
              <a:gd name="connsiteY5" fmla="*/ 0 h 6858000"/>
              <a:gd name="connsiteX6" fmla="*/ 6096000 w 7112020"/>
              <a:gd name="connsiteY6" fmla="*/ 1016020 h 6858000"/>
              <a:gd name="connsiteX7" fmla="*/ 6096000 w 7112020"/>
              <a:gd name="connsiteY7" fmla="*/ 1158240 h 6858000"/>
              <a:gd name="connsiteX8" fmla="*/ 6096000 w 7112020"/>
              <a:gd name="connsiteY8" fmla="*/ 5841980 h 6858000"/>
              <a:gd name="connsiteX9" fmla="*/ 5079981 w 7112020"/>
              <a:gd name="connsiteY9" fmla="*/ 6858000 h 6858000"/>
              <a:gd name="connsiteX10" fmla="*/ 0 w 7112020"/>
              <a:gd name="connsiteY10" fmla="*/ 6858000 h 6858000"/>
              <a:gd name="connsiteX11" fmla="*/ 0 w 7112020"/>
              <a:gd name="connsiteY11" fmla="*/ 5841980 h 6858000"/>
              <a:gd name="connsiteX12" fmla="*/ 0 w 7112020"/>
              <a:gd name="connsiteY12" fmla="*/ 1016020 h 6858000"/>
              <a:gd name="connsiteX13" fmla="*/ 0 w 7112020"/>
              <a:gd name="connsiteY13" fmla="*/ 0 h 6858000"/>
              <a:gd name="connsiteX0" fmla="*/ 0 w 7112020"/>
              <a:gd name="connsiteY0" fmla="*/ 0 h 6858000"/>
              <a:gd name="connsiteX1" fmla="*/ 1016020 w 7112020"/>
              <a:gd name="connsiteY1" fmla="*/ 0 h 6858000"/>
              <a:gd name="connsiteX2" fmla="*/ 2042160 w 7112020"/>
              <a:gd name="connsiteY2" fmla="*/ 0 h 6858000"/>
              <a:gd name="connsiteX3" fmla="*/ 5079981 w 7112020"/>
              <a:gd name="connsiteY3" fmla="*/ 0 h 6858000"/>
              <a:gd name="connsiteX4" fmla="*/ 7112020 w 7112020"/>
              <a:gd name="connsiteY4" fmla="*/ 0 h 6858000"/>
              <a:gd name="connsiteX5" fmla="*/ 6096000 w 7112020"/>
              <a:gd name="connsiteY5" fmla="*/ 1016020 h 6858000"/>
              <a:gd name="connsiteX6" fmla="*/ 6096000 w 7112020"/>
              <a:gd name="connsiteY6" fmla="*/ 1158240 h 6858000"/>
              <a:gd name="connsiteX7" fmla="*/ 6096000 w 7112020"/>
              <a:gd name="connsiteY7" fmla="*/ 5841980 h 6858000"/>
              <a:gd name="connsiteX8" fmla="*/ 5079981 w 7112020"/>
              <a:gd name="connsiteY8" fmla="*/ 6858000 h 6858000"/>
              <a:gd name="connsiteX9" fmla="*/ 0 w 7112020"/>
              <a:gd name="connsiteY9" fmla="*/ 6858000 h 6858000"/>
              <a:gd name="connsiteX10" fmla="*/ 0 w 7112020"/>
              <a:gd name="connsiteY10" fmla="*/ 5841980 h 6858000"/>
              <a:gd name="connsiteX11" fmla="*/ 0 w 7112020"/>
              <a:gd name="connsiteY11" fmla="*/ 1016020 h 6858000"/>
              <a:gd name="connsiteX12" fmla="*/ 0 w 7112020"/>
              <a:gd name="connsiteY12" fmla="*/ 0 h 6858000"/>
              <a:gd name="connsiteX0" fmla="*/ 0 w 7112020"/>
              <a:gd name="connsiteY0" fmla="*/ 0 h 6858000"/>
              <a:gd name="connsiteX1" fmla="*/ 1016020 w 7112020"/>
              <a:gd name="connsiteY1" fmla="*/ 0 h 6858000"/>
              <a:gd name="connsiteX2" fmla="*/ 2042160 w 7112020"/>
              <a:gd name="connsiteY2" fmla="*/ 0 h 6858000"/>
              <a:gd name="connsiteX3" fmla="*/ 7112020 w 7112020"/>
              <a:gd name="connsiteY3" fmla="*/ 0 h 6858000"/>
              <a:gd name="connsiteX4" fmla="*/ 6096000 w 7112020"/>
              <a:gd name="connsiteY4" fmla="*/ 1016020 h 6858000"/>
              <a:gd name="connsiteX5" fmla="*/ 6096000 w 7112020"/>
              <a:gd name="connsiteY5" fmla="*/ 1158240 h 6858000"/>
              <a:gd name="connsiteX6" fmla="*/ 6096000 w 7112020"/>
              <a:gd name="connsiteY6" fmla="*/ 5841980 h 6858000"/>
              <a:gd name="connsiteX7" fmla="*/ 5079981 w 7112020"/>
              <a:gd name="connsiteY7" fmla="*/ 6858000 h 6858000"/>
              <a:gd name="connsiteX8" fmla="*/ 0 w 7112020"/>
              <a:gd name="connsiteY8" fmla="*/ 6858000 h 6858000"/>
              <a:gd name="connsiteX9" fmla="*/ 0 w 7112020"/>
              <a:gd name="connsiteY9" fmla="*/ 5841980 h 6858000"/>
              <a:gd name="connsiteX10" fmla="*/ 0 w 7112020"/>
              <a:gd name="connsiteY10" fmla="*/ 1016020 h 6858000"/>
              <a:gd name="connsiteX11" fmla="*/ 0 w 7112020"/>
              <a:gd name="connsiteY11" fmla="*/ 0 h 6858000"/>
              <a:gd name="connsiteX0" fmla="*/ 0 w 7112020"/>
              <a:gd name="connsiteY0" fmla="*/ 0 h 6858000"/>
              <a:gd name="connsiteX1" fmla="*/ 1016020 w 7112020"/>
              <a:gd name="connsiteY1" fmla="*/ 0 h 6858000"/>
              <a:gd name="connsiteX2" fmla="*/ 7112020 w 7112020"/>
              <a:gd name="connsiteY2" fmla="*/ 0 h 6858000"/>
              <a:gd name="connsiteX3" fmla="*/ 6096000 w 7112020"/>
              <a:gd name="connsiteY3" fmla="*/ 1016020 h 6858000"/>
              <a:gd name="connsiteX4" fmla="*/ 6096000 w 7112020"/>
              <a:gd name="connsiteY4" fmla="*/ 1158240 h 6858000"/>
              <a:gd name="connsiteX5" fmla="*/ 6096000 w 7112020"/>
              <a:gd name="connsiteY5" fmla="*/ 5841980 h 6858000"/>
              <a:gd name="connsiteX6" fmla="*/ 5079981 w 7112020"/>
              <a:gd name="connsiteY6" fmla="*/ 6858000 h 6858000"/>
              <a:gd name="connsiteX7" fmla="*/ 0 w 7112020"/>
              <a:gd name="connsiteY7" fmla="*/ 6858000 h 6858000"/>
              <a:gd name="connsiteX8" fmla="*/ 0 w 7112020"/>
              <a:gd name="connsiteY8" fmla="*/ 5841980 h 6858000"/>
              <a:gd name="connsiteX9" fmla="*/ 0 w 7112020"/>
              <a:gd name="connsiteY9" fmla="*/ 1016020 h 6858000"/>
              <a:gd name="connsiteX10" fmla="*/ 0 w 7112020"/>
              <a:gd name="connsiteY10" fmla="*/ 0 h 6858000"/>
              <a:gd name="connsiteX0" fmla="*/ 0 w 7112020"/>
              <a:gd name="connsiteY0" fmla="*/ 0 h 6858000"/>
              <a:gd name="connsiteX1" fmla="*/ 7112020 w 7112020"/>
              <a:gd name="connsiteY1" fmla="*/ 0 h 6858000"/>
              <a:gd name="connsiteX2" fmla="*/ 6096000 w 7112020"/>
              <a:gd name="connsiteY2" fmla="*/ 1016020 h 6858000"/>
              <a:gd name="connsiteX3" fmla="*/ 6096000 w 7112020"/>
              <a:gd name="connsiteY3" fmla="*/ 1158240 h 6858000"/>
              <a:gd name="connsiteX4" fmla="*/ 6096000 w 7112020"/>
              <a:gd name="connsiteY4" fmla="*/ 5841980 h 6858000"/>
              <a:gd name="connsiteX5" fmla="*/ 5079981 w 7112020"/>
              <a:gd name="connsiteY5" fmla="*/ 6858000 h 6858000"/>
              <a:gd name="connsiteX6" fmla="*/ 0 w 7112020"/>
              <a:gd name="connsiteY6" fmla="*/ 6858000 h 6858000"/>
              <a:gd name="connsiteX7" fmla="*/ 0 w 7112020"/>
              <a:gd name="connsiteY7" fmla="*/ 5841980 h 6858000"/>
              <a:gd name="connsiteX8" fmla="*/ 0 w 7112020"/>
              <a:gd name="connsiteY8" fmla="*/ 1016020 h 6858000"/>
              <a:gd name="connsiteX9" fmla="*/ 0 w 7112020"/>
              <a:gd name="connsiteY9" fmla="*/ 0 h 6858000"/>
              <a:gd name="connsiteX0" fmla="*/ 0 w 7112020"/>
              <a:gd name="connsiteY0" fmla="*/ 0 h 6858000"/>
              <a:gd name="connsiteX1" fmla="*/ 7112020 w 7112020"/>
              <a:gd name="connsiteY1" fmla="*/ 0 h 6858000"/>
              <a:gd name="connsiteX2" fmla="*/ 6096000 w 7112020"/>
              <a:gd name="connsiteY2" fmla="*/ 1016020 h 6858000"/>
              <a:gd name="connsiteX3" fmla="*/ 6096000 w 7112020"/>
              <a:gd name="connsiteY3" fmla="*/ 1158240 h 6858000"/>
              <a:gd name="connsiteX4" fmla="*/ 6096000 w 7112020"/>
              <a:gd name="connsiteY4" fmla="*/ 5841980 h 6858000"/>
              <a:gd name="connsiteX5" fmla="*/ 5079981 w 7112020"/>
              <a:gd name="connsiteY5" fmla="*/ 6858000 h 6858000"/>
              <a:gd name="connsiteX6" fmla="*/ 0 w 7112020"/>
              <a:gd name="connsiteY6" fmla="*/ 6858000 h 6858000"/>
              <a:gd name="connsiteX7" fmla="*/ 0 w 7112020"/>
              <a:gd name="connsiteY7" fmla="*/ 5841980 h 6858000"/>
              <a:gd name="connsiteX8" fmla="*/ 0 w 7112020"/>
              <a:gd name="connsiteY8" fmla="*/ 0 h 6858000"/>
              <a:gd name="connsiteX0" fmla="*/ 0 w 7112020"/>
              <a:gd name="connsiteY0" fmla="*/ 0 h 6858000"/>
              <a:gd name="connsiteX1" fmla="*/ 7112020 w 7112020"/>
              <a:gd name="connsiteY1" fmla="*/ 0 h 6858000"/>
              <a:gd name="connsiteX2" fmla="*/ 6096000 w 7112020"/>
              <a:gd name="connsiteY2" fmla="*/ 1016020 h 6858000"/>
              <a:gd name="connsiteX3" fmla="*/ 6096000 w 7112020"/>
              <a:gd name="connsiteY3" fmla="*/ 1158240 h 6858000"/>
              <a:gd name="connsiteX4" fmla="*/ 6096000 w 7112020"/>
              <a:gd name="connsiteY4" fmla="*/ 5841980 h 6858000"/>
              <a:gd name="connsiteX5" fmla="*/ 5079981 w 7112020"/>
              <a:gd name="connsiteY5" fmla="*/ 6858000 h 6858000"/>
              <a:gd name="connsiteX6" fmla="*/ 0 w 7112020"/>
              <a:gd name="connsiteY6" fmla="*/ 6858000 h 6858000"/>
              <a:gd name="connsiteX7" fmla="*/ 0 w 7112020"/>
              <a:gd name="connsiteY7" fmla="*/ 0 h 6858000"/>
              <a:gd name="connsiteX0" fmla="*/ 0 w 7112020"/>
              <a:gd name="connsiteY0" fmla="*/ 0 h 6949440"/>
              <a:gd name="connsiteX1" fmla="*/ 7112020 w 7112020"/>
              <a:gd name="connsiteY1" fmla="*/ 0 h 6949440"/>
              <a:gd name="connsiteX2" fmla="*/ 6096000 w 7112020"/>
              <a:gd name="connsiteY2" fmla="*/ 1016020 h 6949440"/>
              <a:gd name="connsiteX3" fmla="*/ 6096000 w 7112020"/>
              <a:gd name="connsiteY3" fmla="*/ 1158240 h 6949440"/>
              <a:gd name="connsiteX4" fmla="*/ 6096000 w 7112020"/>
              <a:gd name="connsiteY4" fmla="*/ 5841980 h 6949440"/>
              <a:gd name="connsiteX5" fmla="*/ 5079981 w 7112020"/>
              <a:gd name="connsiteY5" fmla="*/ 6858000 h 6949440"/>
              <a:gd name="connsiteX6" fmla="*/ 2941320 w 7112020"/>
              <a:gd name="connsiteY6" fmla="*/ 6949440 h 6949440"/>
              <a:gd name="connsiteX7" fmla="*/ 0 w 7112020"/>
              <a:gd name="connsiteY7" fmla="*/ 0 h 6949440"/>
              <a:gd name="connsiteX0" fmla="*/ 0 w 7112020"/>
              <a:gd name="connsiteY0" fmla="*/ 0 h 6873240"/>
              <a:gd name="connsiteX1" fmla="*/ 7112020 w 7112020"/>
              <a:gd name="connsiteY1" fmla="*/ 0 h 6873240"/>
              <a:gd name="connsiteX2" fmla="*/ 6096000 w 7112020"/>
              <a:gd name="connsiteY2" fmla="*/ 1016020 h 6873240"/>
              <a:gd name="connsiteX3" fmla="*/ 6096000 w 7112020"/>
              <a:gd name="connsiteY3" fmla="*/ 1158240 h 6873240"/>
              <a:gd name="connsiteX4" fmla="*/ 6096000 w 7112020"/>
              <a:gd name="connsiteY4" fmla="*/ 5841980 h 6873240"/>
              <a:gd name="connsiteX5" fmla="*/ 5079981 w 7112020"/>
              <a:gd name="connsiteY5" fmla="*/ 6858000 h 6873240"/>
              <a:gd name="connsiteX6" fmla="*/ 1188720 w 7112020"/>
              <a:gd name="connsiteY6" fmla="*/ 6873240 h 6873240"/>
              <a:gd name="connsiteX7" fmla="*/ 0 w 7112020"/>
              <a:gd name="connsiteY7" fmla="*/ 0 h 6873240"/>
              <a:gd name="connsiteX0" fmla="*/ 1386840 w 5923300"/>
              <a:gd name="connsiteY0" fmla="*/ 533400 h 6873240"/>
              <a:gd name="connsiteX1" fmla="*/ 5923300 w 5923300"/>
              <a:gd name="connsiteY1" fmla="*/ 0 h 6873240"/>
              <a:gd name="connsiteX2" fmla="*/ 4907280 w 5923300"/>
              <a:gd name="connsiteY2" fmla="*/ 1016020 h 6873240"/>
              <a:gd name="connsiteX3" fmla="*/ 4907280 w 5923300"/>
              <a:gd name="connsiteY3" fmla="*/ 1158240 h 6873240"/>
              <a:gd name="connsiteX4" fmla="*/ 4907280 w 5923300"/>
              <a:gd name="connsiteY4" fmla="*/ 5841980 h 6873240"/>
              <a:gd name="connsiteX5" fmla="*/ 3891261 w 5923300"/>
              <a:gd name="connsiteY5" fmla="*/ 6858000 h 6873240"/>
              <a:gd name="connsiteX6" fmla="*/ 0 w 5923300"/>
              <a:gd name="connsiteY6" fmla="*/ 6873240 h 6873240"/>
              <a:gd name="connsiteX7" fmla="*/ 1386840 w 5923300"/>
              <a:gd name="connsiteY7" fmla="*/ 533400 h 6873240"/>
              <a:gd name="connsiteX0" fmla="*/ 0 w 5923300"/>
              <a:gd name="connsiteY0" fmla="*/ 0 h 6873240"/>
              <a:gd name="connsiteX1" fmla="*/ 5923300 w 5923300"/>
              <a:gd name="connsiteY1" fmla="*/ 0 h 6873240"/>
              <a:gd name="connsiteX2" fmla="*/ 4907280 w 5923300"/>
              <a:gd name="connsiteY2" fmla="*/ 1016020 h 6873240"/>
              <a:gd name="connsiteX3" fmla="*/ 4907280 w 5923300"/>
              <a:gd name="connsiteY3" fmla="*/ 1158240 h 6873240"/>
              <a:gd name="connsiteX4" fmla="*/ 4907280 w 5923300"/>
              <a:gd name="connsiteY4" fmla="*/ 5841980 h 6873240"/>
              <a:gd name="connsiteX5" fmla="*/ 3891261 w 5923300"/>
              <a:gd name="connsiteY5" fmla="*/ 6858000 h 6873240"/>
              <a:gd name="connsiteX6" fmla="*/ 0 w 5923300"/>
              <a:gd name="connsiteY6" fmla="*/ 6873240 h 6873240"/>
              <a:gd name="connsiteX7" fmla="*/ 0 w 5923300"/>
              <a:gd name="connsiteY7" fmla="*/ 0 h 687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23300" h="6873240">
                <a:moveTo>
                  <a:pt x="0" y="0"/>
                </a:moveTo>
                <a:lnTo>
                  <a:pt x="5923300" y="0"/>
                </a:lnTo>
                <a:cubicBezTo>
                  <a:pt x="5362168" y="0"/>
                  <a:pt x="4907280" y="454888"/>
                  <a:pt x="4907280" y="1016020"/>
                </a:cubicBezTo>
                <a:lnTo>
                  <a:pt x="4907280" y="1158240"/>
                </a:lnTo>
                <a:lnTo>
                  <a:pt x="4907280" y="5841980"/>
                </a:lnTo>
                <a:cubicBezTo>
                  <a:pt x="4907280" y="6403112"/>
                  <a:pt x="4452392" y="6858000"/>
                  <a:pt x="3891261" y="6858000"/>
                </a:cubicBezTo>
                <a:lnTo>
                  <a:pt x="0" y="6873240"/>
                </a:lnTo>
                <a:lnTo>
                  <a:pt x="0" y="0"/>
                </a:ln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2FA64CEC-B5A9-4CF0-82B6-C33A7AA548BC}"/>
              </a:ext>
            </a:extLst>
          </p:cNvPr>
          <p:cNvSpPr>
            <a:spLocks noGrp="1"/>
          </p:cNvSpPr>
          <p:nvPr>
            <p:ph type="title"/>
          </p:nvPr>
        </p:nvSpPr>
        <p:spPr>
          <a:xfrm>
            <a:off x="563880" y="563880"/>
            <a:ext cx="6197620" cy="1783080"/>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1" name="Tekstin paikkamerkki 10">
            <a:extLst>
              <a:ext uri="{FF2B5EF4-FFF2-40B4-BE49-F238E27FC236}">
                <a16:creationId xmlns:a16="http://schemas.microsoft.com/office/drawing/2014/main" id="{7EBADEF1-62B8-4B6C-AD77-12933D5576F5}"/>
              </a:ext>
            </a:extLst>
          </p:cNvPr>
          <p:cNvSpPr>
            <a:spLocks noGrp="1"/>
          </p:cNvSpPr>
          <p:nvPr>
            <p:ph type="body" sz="quarter" idx="12"/>
          </p:nvPr>
        </p:nvSpPr>
        <p:spPr>
          <a:xfrm>
            <a:off x="7832725" y="1249680"/>
            <a:ext cx="4221163" cy="4678045"/>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3" name="Päivämäärän paikkamerkki 2">
            <a:extLst>
              <a:ext uri="{FF2B5EF4-FFF2-40B4-BE49-F238E27FC236}">
                <a16:creationId xmlns:a16="http://schemas.microsoft.com/office/drawing/2014/main" id="{B768F1D5-092B-4423-8F72-67DEC7797CAE}"/>
              </a:ext>
            </a:extLst>
          </p:cNvPr>
          <p:cNvSpPr>
            <a:spLocks noGrp="1"/>
          </p:cNvSpPr>
          <p:nvPr>
            <p:ph type="dt" sz="half" idx="10"/>
          </p:nvPr>
        </p:nvSpPr>
        <p:spPr/>
        <p:txBody>
          <a:bodyPr/>
          <a:lstStyle/>
          <a:p>
            <a:fld id="{A0753FBA-A636-41C4-A5A7-C162D2C866D5}" type="datetime1">
              <a:rPr lang="fi-FI" smtClean="0"/>
              <a:t>14.12.2023</a:t>
            </a:fld>
            <a:endParaRPr lang="fi-FI"/>
          </a:p>
        </p:txBody>
      </p:sp>
      <p:sp>
        <p:nvSpPr>
          <p:cNvPr id="4" name="Dian numeron paikkamerkki 3">
            <a:extLst>
              <a:ext uri="{FF2B5EF4-FFF2-40B4-BE49-F238E27FC236}">
                <a16:creationId xmlns:a16="http://schemas.microsoft.com/office/drawing/2014/main" id="{3ED9AED5-EFD5-4A14-AECE-F28BE8AF5385}"/>
              </a:ext>
            </a:extLst>
          </p:cNvPr>
          <p:cNvSpPr>
            <a:spLocks noGrp="1"/>
          </p:cNvSpPr>
          <p:nvPr>
            <p:ph type="sldNum" sz="quarter" idx="11"/>
          </p:nvPr>
        </p:nvSpPr>
        <p:spPr/>
        <p:txBody>
          <a:bodyPr/>
          <a:lstStyle/>
          <a:p>
            <a:fld id="{F3EE06F1-2D77-A44E-97FA-F679B9CB76D5}" type="slidenum">
              <a:rPr lang="fi-FI" smtClean="0"/>
              <a:t>‹#›</a:t>
            </a:fld>
            <a:endParaRPr lang="fi-FI"/>
          </a:p>
        </p:txBody>
      </p:sp>
      <p:pic>
        <p:nvPicPr>
          <p:cNvPr id="9" name="Kuva 8">
            <a:extLst>
              <a:ext uri="{FF2B5EF4-FFF2-40B4-BE49-F238E27FC236}">
                <a16:creationId xmlns:a16="http://schemas.microsoft.com/office/drawing/2014/main" id="{4F2CCF5D-CD8C-4726-A3FC-C8418B23634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0493" y="169756"/>
            <a:ext cx="1704382" cy="655442"/>
          </a:xfrm>
          <a:prstGeom prst="rect">
            <a:avLst/>
          </a:prstGeom>
        </p:spPr>
      </p:pic>
      <p:sp>
        <p:nvSpPr>
          <p:cNvPr id="8" name="Alatunnisteen paikkamerkki 1">
            <a:extLst>
              <a:ext uri="{FF2B5EF4-FFF2-40B4-BE49-F238E27FC236}">
                <a16:creationId xmlns:a16="http://schemas.microsoft.com/office/drawing/2014/main" id="{9ADCCD60-E644-4369-96D4-64B207170DA0}"/>
              </a:ext>
            </a:extLst>
          </p:cNvPr>
          <p:cNvSpPr>
            <a:spLocks noGrp="1"/>
          </p:cNvSpPr>
          <p:nvPr>
            <p:ph type="ftr" sz="quarter" idx="3"/>
          </p:nvPr>
        </p:nvSpPr>
        <p:spPr>
          <a:xfrm>
            <a:off x="7145079" y="6356350"/>
            <a:ext cx="2753494"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fi-FI" dirty="0"/>
          </a:p>
        </p:txBody>
      </p:sp>
    </p:spTree>
    <p:extLst>
      <p:ext uri="{BB962C8B-B14F-4D97-AF65-F5344CB8AC3E}">
        <p14:creationId xmlns:p14="http://schemas.microsoft.com/office/powerpoint/2010/main" val="831566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uvapohjan alaosan tummenn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A60B30E-EA62-42C1-BD5F-2DCF3199E6BD}"/>
              </a:ext>
            </a:extLst>
          </p:cNvPr>
          <p:cNvSpPr>
            <a:spLocks noGrp="1"/>
          </p:cNvSpPr>
          <p:nvPr>
            <p:ph type="title"/>
          </p:nvPr>
        </p:nvSpPr>
        <p:spPr>
          <a:xfrm>
            <a:off x="838200" y="4327525"/>
            <a:ext cx="10515600" cy="1325563"/>
          </a:xfrm>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8A15D81E-857B-4E28-8920-E1EFC8E5EDF8}"/>
              </a:ext>
            </a:extLst>
          </p:cNvPr>
          <p:cNvSpPr>
            <a:spLocks noGrp="1"/>
          </p:cNvSpPr>
          <p:nvPr>
            <p:ph type="dt" sz="half" idx="10"/>
          </p:nvPr>
        </p:nvSpPr>
        <p:spPr/>
        <p:txBody>
          <a:bodyPr/>
          <a:lstStyle/>
          <a:p>
            <a:fld id="{BD93A2AD-31D5-4501-85A8-49003B0210AC}" type="datetime1">
              <a:rPr lang="fi-FI" smtClean="0"/>
              <a:t>14.12.2023</a:t>
            </a:fld>
            <a:endParaRPr lang="fi-FI"/>
          </a:p>
        </p:txBody>
      </p:sp>
      <p:sp>
        <p:nvSpPr>
          <p:cNvPr id="4" name="Dian numeron paikkamerkki 3">
            <a:extLst>
              <a:ext uri="{FF2B5EF4-FFF2-40B4-BE49-F238E27FC236}">
                <a16:creationId xmlns:a16="http://schemas.microsoft.com/office/drawing/2014/main" id="{74135D63-660E-44FB-AC47-8FD8E86B580D}"/>
              </a:ext>
            </a:extLst>
          </p:cNvPr>
          <p:cNvSpPr>
            <a:spLocks noGrp="1"/>
          </p:cNvSpPr>
          <p:nvPr>
            <p:ph type="sldNum" sz="quarter" idx="11"/>
          </p:nvPr>
        </p:nvSpPr>
        <p:spPr/>
        <p:txBody>
          <a:bodyPr/>
          <a:lstStyle/>
          <a:p>
            <a:fld id="{F3EE06F1-2D77-A44E-97FA-F679B9CB76D5}" type="slidenum">
              <a:rPr lang="fi-FI" smtClean="0"/>
              <a:t>‹#›</a:t>
            </a:fld>
            <a:endParaRPr lang="fi-FI"/>
          </a:p>
        </p:txBody>
      </p:sp>
      <p:sp>
        <p:nvSpPr>
          <p:cNvPr id="6" name="Alatunnisteen paikkamerkki 4">
            <a:extLst>
              <a:ext uri="{FF2B5EF4-FFF2-40B4-BE49-F238E27FC236}">
                <a16:creationId xmlns:a16="http://schemas.microsoft.com/office/drawing/2014/main" id="{D623878E-9C77-4A5E-AD71-31106A99A1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fi-FI" dirty="0"/>
          </a:p>
        </p:txBody>
      </p:sp>
    </p:spTree>
    <p:extLst>
      <p:ext uri="{BB962C8B-B14F-4D97-AF65-F5344CB8AC3E}">
        <p14:creationId xmlns:p14="http://schemas.microsoft.com/office/powerpoint/2010/main" val="1080559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 ja teksti">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48726DB4-FA71-D144-8554-B6FC274FD4A0}"/>
              </a:ext>
            </a:extLst>
          </p:cNvPr>
          <p:cNvSpPr>
            <a:spLocks noGrp="1"/>
          </p:cNvSpPr>
          <p:nvPr>
            <p:ph type="title"/>
          </p:nvPr>
        </p:nvSpPr>
        <p:spPr>
          <a:xfrm>
            <a:off x="831850" y="714375"/>
            <a:ext cx="10515600" cy="1060926"/>
          </a:xfrm>
          <a:prstGeom prst="rect">
            <a:avLst/>
          </a:prstGeom>
          <a:effectLst/>
        </p:spPr>
        <p:txBody>
          <a:bodyPr anchor="t"/>
          <a:lstStyle>
            <a:lvl1pPr algn="ctr">
              <a:defRPr sz="6000">
                <a:solidFill>
                  <a:schemeClr val="tx2"/>
                </a:solidFill>
              </a:defRPr>
            </a:lvl1pPr>
          </a:lstStyle>
          <a:p>
            <a:r>
              <a:rPr lang="fi-FI"/>
              <a:t>Muokkaa </a:t>
            </a:r>
            <a:r>
              <a:rPr lang="fi-FI" err="1"/>
              <a:t>ots</a:t>
            </a:r>
            <a:r>
              <a:rPr lang="fi-FI"/>
              <a:t>. </a:t>
            </a:r>
            <a:r>
              <a:rPr lang="fi-FI" err="1"/>
              <a:t>perustyyl</a:t>
            </a:r>
            <a:r>
              <a:rPr lang="fi-FI"/>
              <a:t>. </a:t>
            </a:r>
          </a:p>
        </p:txBody>
      </p:sp>
      <p:sp>
        <p:nvSpPr>
          <p:cNvPr id="3" name="Tekstin paikkamerkki 2">
            <a:extLst>
              <a:ext uri="{FF2B5EF4-FFF2-40B4-BE49-F238E27FC236}">
                <a16:creationId xmlns:a16="http://schemas.microsoft.com/office/drawing/2014/main" id="{CB7DD24E-B9EC-D441-A777-25616DBF5C0E}"/>
              </a:ext>
            </a:extLst>
          </p:cNvPr>
          <p:cNvSpPr>
            <a:spLocks noGrp="1"/>
          </p:cNvSpPr>
          <p:nvPr>
            <p:ph type="body" idx="1"/>
          </p:nvPr>
        </p:nvSpPr>
        <p:spPr>
          <a:xfrm>
            <a:off x="845918" y="2011680"/>
            <a:ext cx="10501532" cy="4208145"/>
          </a:xfrm>
          <a:prstGeom prst="rect">
            <a:avLst/>
          </a:prstGeom>
          <a:effectLst/>
        </p:spPr>
        <p:txBody>
          <a:bodyPr>
            <a:normAutofit/>
          </a:bodyPr>
          <a:lstStyle>
            <a:lvl1pPr marL="342900" indent="-342900" algn="l">
              <a:lnSpc>
                <a:spcPct val="100000"/>
              </a:lnSpc>
              <a:buClr>
                <a:schemeClr val="tx2"/>
              </a:buClr>
              <a:buFont typeface="Arial" panose="020B0604020202020204" pitchFamily="34" charset="0"/>
              <a:buChar char="•"/>
              <a:defRPr sz="2400">
                <a:solidFill>
                  <a:schemeClr val="tx2"/>
                </a:solidFill>
              </a:defRPr>
            </a:lvl1pPr>
            <a:lvl2pPr marL="800100" indent="-342900" algn="l">
              <a:lnSpc>
                <a:spcPct val="100000"/>
              </a:lnSpc>
              <a:buClr>
                <a:schemeClr val="tx2"/>
              </a:buClr>
              <a:buFont typeface="Courier New" panose="02070309020205020404" pitchFamily="49" charset="0"/>
              <a:buChar char="o"/>
              <a:defRPr sz="2000">
                <a:solidFill>
                  <a:schemeClr val="tx2"/>
                </a:solidFill>
              </a:defRPr>
            </a:lvl2pPr>
            <a:lvl3pPr marL="1200150" indent="-285750" algn="l">
              <a:lnSpc>
                <a:spcPct val="100000"/>
              </a:lnSpc>
              <a:buClr>
                <a:schemeClr val="tx2"/>
              </a:buClr>
              <a:buFont typeface="Wingdings" pitchFamily="2" charset="2"/>
              <a:buChar char="§"/>
              <a:defRPr sz="1800">
                <a:solidFill>
                  <a:schemeClr val="tx2"/>
                </a:solidFill>
              </a:defRPr>
            </a:lvl3pPr>
            <a:lvl4pPr marL="1657350" indent="-285750" algn="l">
              <a:lnSpc>
                <a:spcPct val="100000"/>
              </a:lnSpc>
              <a:buClr>
                <a:schemeClr val="tx2"/>
              </a:buClr>
              <a:buFont typeface="Wingdings" pitchFamily="2" charset="2"/>
              <a:buChar char="§"/>
              <a:defRPr sz="1600">
                <a:solidFill>
                  <a:schemeClr val="tx2"/>
                </a:solidFill>
              </a:defRPr>
            </a:lvl4pPr>
            <a:lvl5pPr marL="2114550" indent="-285750" algn="l">
              <a:lnSpc>
                <a:spcPct val="100000"/>
              </a:lnSpc>
              <a:buClr>
                <a:schemeClr val="tx2"/>
              </a:buClr>
              <a:buFont typeface="Wingdings" pitchFamily="2" charset="2"/>
              <a:buChar char="§"/>
              <a:defRPr sz="1600">
                <a:solidFill>
                  <a:schemeClr val="tx2"/>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EB16BB38-9D60-314D-953C-E4852C9DE2CB}"/>
              </a:ext>
            </a:extLst>
          </p:cNvPr>
          <p:cNvSpPr>
            <a:spLocks noGrp="1"/>
          </p:cNvSpPr>
          <p:nvPr>
            <p:ph type="dt" sz="half" idx="10"/>
          </p:nvPr>
        </p:nvSpPr>
        <p:spPr/>
        <p:txBody>
          <a:bodyPr/>
          <a:lstStyle>
            <a:lvl1pPr>
              <a:defRPr>
                <a:solidFill>
                  <a:schemeClr val="tx1">
                    <a:lumMod val="75000"/>
                    <a:lumOff val="25000"/>
                  </a:schemeClr>
                </a:solidFill>
              </a:defRPr>
            </a:lvl1pPr>
          </a:lstStyle>
          <a:p>
            <a:fld id="{FD9320EA-10A2-4D80-97F4-B5438742DBB6}" type="datetime1">
              <a:rPr lang="fi-FI" smtClean="0"/>
              <a:t>14.12.2023</a:t>
            </a:fld>
            <a:endParaRPr lang="fi-FI"/>
          </a:p>
        </p:txBody>
      </p:sp>
      <p:sp>
        <p:nvSpPr>
          <p:cNvPr id="6" name="Dian numeron paikkamerkki 5">
            <a:extLst>
              <a:ext uri="{FF2B5EF4-FFF2-40B4-BE49-F238E27FC236}">
                <a16:creationId xmlns:a16="http://schemas.microsoft.com/office/drawing/2014/main" id="{CB2CC15D-54FB-394B-9156-B7B3BA66510E}"/>
              </a:ext>
            </a:extLst>
          </p:cNvPr>
          <p:cNvSpPr>
            <a:spLocks noGrp="1"/>
          </p:cNvSpPr>
          <p:nvPr>
            <p:ph type="sldNum" sz="quarter" idx="12"/>
          </p:nvPr>
        </p:nvSpPr>
        <p:spPr/>
        <p:txBody>
          <a:bodyPr/>
          <a:lstStyle>
            <a:lvl1pPr>
              <a:defRPr>
                <a:solidFill>
                  <a:schemeClr val="tx1">
                    <a:lumMod val="75000"/>
                    <a:lumOff val="25000"/>
                  </a:schemeClr>
                </a:solidFill>
              </a:defRPr>
            </a:lvl1pPr>
          </a:lstStyle>
          <a:p>
            <a:fld id="{F3EE06F1-2D77-A44E-97FA-F679B9CB76D5}" type="slidenum">
              <a:rPr lang="fi-FI" smtClean="0"/>
              <a:pPr/>
              <a:t>‹#›</a:t>
            </a:fld>
            <a:endParaRPr lang="fi-FI"/>
          </a:p>
        </p:txBody>
      </p:sp>
      <p:pic>
        <p:nvPicPr>
          <p:cNvPr id="13" name="Kuva 12">
            <a:extLst>
              <a:ext uri="{FF2B5EF4-FFF2-40B4-BE49-F238E27FC236}">
                <a16:creationId xmlns:a16="http://schemas.microsoft.com/office/drawing/2014/main" id="{C620B7B5-D500-2B4D-8E05-38D5EFF9927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0493" y="169756"/>
            <a:ext cx="1704382" cy="655442"/>
          </a:xfrm>
          <a:prstGeom prst="rect">
            <a:avLst/>
          </a:prstGeom>
        </p:spPr>
      </p:pic>
      <p:sp>
        <p:nvSpPr>
          <p:cNvPr id="7" name="Alatunnisteen paikkamerkki 6">
            <a:extLst>
              <a:ext uri="{FF2B5EF4-FFF2-40B4-BE49-F238E27FC236}">
                <a16:creationId xmlns:a16="http://schemas.microsoft.com/office/drawing/2014/main" id="{288D8BBB-D8B9-472B-BF13-8FEF001B6F48}"/>
              </a:ext>
            </a:extLst>
          </p:cNvPr>
          <p:cNvSpPr>
            <a:spLocks noGrp="1"/>
          </p:cNvSpPr>
          <p:nvPr>
            <p:ph type="ftr" sz="quarter" idx="11"/>
          </p:nvPr>
        </p:nvSpPr>
        <p:spPr>
          <a:xfrm>
            <a:off x="4121668" y="6356350"/>
            <a:ext cx="3935963" cy="365125"/>
          </a:xfrm>
        </p:spPr>
        <p:txBody>
          <a:bodyPr/>
          <a:lstStyle/>
          <a:p>
            <a:endParaRPr lang="fi-FI" dirty="0"/>
          </a:p>
        </p:txBody>
      </p:sp>
    </p:spTree>
    <p:extLst>
      <p:ext uri="{BB962C8B-B14F-4D97-AF65-F5344CB8AC3E}">
        <p14:creationId xmlns:p14="http://schemas.microsoft.com/office/powerpoint/2010/main" val="2643027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 teksti ja sisältö">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48726DB4-FA71-D144-8554-B6FC274FD4A0}"/>
              </a:ext>
            </a:extLst>
          </p:cNvPr>
          <p:cNvSpPr>
            <a:spLocks noGrp="1"/>
          </p:cNvSpPr>
          <p:nvPr>
            <p:ph type="title"/>
          </p:nvPr>
        </p:nvSpPr>
        <p:spPr>
          <a:xfrm>
            <a:off x="831850" y="721315"/>
            <a:ext cx="10515600" cy="1060926"/>
          </a:xfrm>
          <a:prstGeom prst="rect">
            <a:avLst/>
          </a:prstGeom>
          <a:effectLst/>
        </p:spPr>
        <p:txBody>
          <a:bodyPr anchor="t"/>
          <a:lstStyle>
            <a:lvl1pPr algn="ctr">
              <a:defRPr sz="6000">
                <a:solidFill>
                  <a:schemeClr val="tx2"/>
                </a:solidFill>
              </a:defRPr>
            </a:lvl1pPr>
          </a:lstStyle>
          <a:p>
            <a:r>
              <a:rPr lang="fi-FI"/>
              <a:t>Muokkaa </a:t>
            </a:r>
            <a:r>
              <a:rPr lang="fi-FI" err="1"/>
              <a:t>ots</a:t>
            </a:r>
            <a:r>
              <a:rPr lang="fi-FI"/>
              <a:t>. </a:t>
            </a:r>
            <a:r>
              <a:rPr lang="fi-FI" err="1"/>
              <a:t>perustyyl</a:t>
            </a:r>
            <a:r>
              <a:rPr lang="fi-FI"/>
              <a:t>. </a:t>
            </a:r>
          </a:p>
        </p:txBody>
      </p:sp>
      <p:sp>
        <p:nvSpPr>
          <p:cNvPr id="10" name="Sisällön paikkamerkki 12">
            <a:extLst>
              <a:ext uri="{FF2B5EF4-FFF2-40B4-BE49-F238E27FC236}">
                <a16:creationId xmlns:a16="http://schemas.microsoft.com/office/drawing/2014/main" id="{90E7C219-D873-F54B-B815-E630286C7B77}"/>
              </a:ext>
            </a:extLst>
          </p:cNvPr>
          <p:cNvSpPr>
            <a:spLocks noGrp="1"/>
          </p:cNvSpPr>
          <p:nvPr>
            <p:ph sz="quarter" idx="14" hasCustomPrompt="1"/>
          </p:nvPr>
        </p:nvSpPr>
        <p:spPr>
          <a:xfrm>
            <a:off x="822215" y="1818186"/>
            <a:ext cx="10525236" cy="640852"/>
          </a:xfrm>
          <a:effectLst/>
        </p:spPr>
        <p:txBody>
          <a:bodyPr>
            <a:normAutofit/>
          </a:bodyPr>
          <a:lstStyle>
            <a:lvl1pPr marL="0" indent="0" algn="ctr">
              <a:buNone/>
              <a:defRPr sz="2400" i="1">
                <a:solidFill>
                  <a:schemeClr val="tx2"/>
                </a:solidFill>
              </a:defRPr>
            </a:lvl1pPr>
          </a:lstStyle>
          <a:p>
            <a:r>
              <a:rPr lang="fi-FI"/>
              <a:t>Otsikko</a:t>
            </a:r>
          </a:p>
        </p:txBody>
      </p:sp>
      <p:sp>
        <p:nvSpPr>
          <p:cNvPr id="3" name="Tekstin paikkamerkki 2">
            <a:extLst>
              <a:ext uri="{FF2B5EF4-FFF2-40B4-BE49-F238E27FC236}">
                <a16:creationId xmlns:a16="http://schemas.microsoft.com/office/drawing/2014/main" id="{CB7DD24E-B9EC-D441-A777-25616DBF5C0E}"/>
              </a:ext>
            </a:extLst>
          </p:cNvPr>
          <p:cNvSpPr>
            <a:spLocks noGrp="1"/>
          </p:cNvSpPr>
          <p:nvPr>
            <p:ph type="body" idx="1"/>
          </p:nvPr>
        </p:nvSpPr>
        <p:spPr>
          <a:xfrm>
            <a:off x="831850" y="2577783"/>
            <a:ext cx="4966522" cy="3642042"/>
          </a:xfrm>
          <a:prstGeom prst="rect">
            <a:avLst/>
          </a:prstGeom>
          <a:effectLst/>
        </p:spPr>
        <p:txBody>
          <a:bodyPr/>
          <a:lstStyle>
            <a:lvl1pPr marL="342900" indent="-342900" algn="l">
              <a:buClr>
                <a:schemeClr val="tx2"/>
              </a:buClr>
              <a:buFont typeface="Arial" panose="020B0604020202020204" pitchFamily="34" charset="0"/>
              <a:buChar char="•"/>
              <a:defRPr sz="2400">
                <a:solidFill>
                  <a:schemeClr val="tx2"/>
                </a:solidFill>
              </a:defRPr>
            </a:lvl1pPr>
            <a:lvl2pPr marL="800100" indent="-342900" algn="l">
              <a:buClr>
                <a:schemeClr val="tx2"/>
              </a:buClr>
              <a:buFont typeface="Courier New" panose="02070309020205020404" pitchFamily="49" charset="0"/>
              <a:buChar char="o"/>
              <a:defRPr sz="2000">
                <a:solidFill>
                  <a:schemeClr val="tx2"/>
                </a:solidFill>
              </a:defRPr>
            </a:lvl2pPr>
            <a:lvl3pPr marL="1200150" indent="-285750" algn="l">
              <a:buClr>
                <a:schemeClr val="tx2"/>
              </a:buClr>
              <a:buFont typeface="Wingdings" pitchFamily="2" charset="2"/>
              <a:buChar char="§"/>
              <a:defRPr sz="1800">
                <a:solidFill>
                  <a:schemeClr val="tx2"/>
                </a:solidFill>
              </a:defRPr>
            </a:lvl3pPr>
            <a:lvl4pPr marL="1657350" indent="-285750" algn="l">
              <a:buClr>
                <a:schemeClr val="tx2"/>
              </a:buClr>
              <a:buFont typeface="Wingdings" pitchFamily="2" charset="2"/>
              <a:buChar char="§"/>
              <a:defRPr sz="1600">
                <a:solidFill>
                  <a:schemeClr val="tx2"/>
                </a:solidFill>
              </a:defRPr>
            </a:lvl4pPr>
            <a:lvl5pPr marL="2114550" indent="-285750" algn="l">
              <a:buClr>
                <a:schemeClr val="tx2"/>
              </a:buClr>
              <a:buFont typeface="Wingdings" pitchFamily="2" charset="2"/>
              <a:buChar char="§"/>
              <a:defRPr sz="1600">
                <a:solidFill>
                  <a:schemeClr val="tx2"/>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14" name="Sisällön paikkamerkki 3">
            <a:extLst>
              <a:ext uri="{FF2B5EF4-FFF2-40B4-BE49-F238E27FC236}">
                <a16:creationId xmlns:a16="http://schemas.microsoft.com/office/drawing/2014/main" id="{AB1A52CF-0DED-2B41-9D9E-F377E3E3C879}"/>
              </a:ext>
            </a:extLst>
          </p:cNvPr>
          <p:cNvSpPr>
            <a:spLocks noGrp="1"/>
          </p:cNvSpPr>
          <p:nvPr>
            <p:ph sz="quarter" idx="15"/>
          </p:nvPr>
        </p:nvSpPr>
        <p:spPr>
          <a:xfrm>
            <a:off x="6280150" y="2595880"/>
            <a:ext cx="5067300" cy="3641725"/>
          </a:xfrm>
          <a:effectLst/>
        </p:spPr>
        <p:txBody>
          <a:bodyPr>
            <a:normAutofit/>
          </a:bodyPr>
          <a:lstStyle>
            <a:lvl1pPr marL="342900" indent="-342900" algn="l">
              <a:buClr>
                <a:schemeClr val="tx2"/>
              </a:buClr>
              <a:buFont typeface="Arial" panose="020B0604020202020204" pitchFamily="34" charset="0"/>
              <a:buChar char="•"/>
              <a:defRPr sz="2400">
                <a:solidFill>
                  <a:schemeClr val="tx2"/>
                </a:solidFill>
              </a:defRPr>
            </a:lvl1pPr>
            <a:lvl2pPr algn="l">
              <a:buClr>
                <a:schemeClr val="tx2"/>
              </a:buClr>
              <a:defRPr sz="2000">
                <a:solidFill>
                  <a:schemeClr val="tx2"/>
                </a:solidFill>
              </a:defRPr>
            </a:lvl2pPr>
            <a:lvl3pPr marL="1143000" indent="-228600" algn="l">
              <a:buClr>
                <a:schemeClr val="tx2"/>
              </a:buClr>
              <a:buFont typeface="Wingdings" pitchFamily="2" charset="2"/>
              <a:buChar char="§"/>
              <a:defRPr sz="1800">
                <a:solidFill>
                  <a:schemeClr val="tx2"/>
                </a:solidFill>
              </a:defRPr>
            </a:lvl3pPr>
            <a:lvl4pPr marL="1600200" indent="-228600" algn="l">
              <a:buClr>
                <a:schemeClr val="tx2"/>
              </a:buClr>
              <a:buFont typeface="Wingdings" pitchFamily="2" charset="2"/>
              <a:buChar char="§"/>
              <a:defRPr sz="1600">
                <a:solidFill>
                  <a:schemeClr val="tx2"/>
                </a:solidFill>
              </a:defRPr>
            </a:lvl4pPr>
            <a:lvl5pPr marL="2057400" indent="-228600" algn="l">
              <a:buClr>
                <a:schemeClr val="tx2"/>
              </a:buClr>
              <a:buFont typeface="Wingdings" pitchFamily="2" charset="2"/>
              <a:buChar char="§"/>
              <a:defRPr sz="1600">
                <a:solidFill>
                  <a:schemeClr val="tx2"/>
                </a:solidFill>
              </a:defRPr>
            </a:lvl5pPr>
          </a:lstStyle>
          <a:p>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B16BB38-9D60-314D-953C-E4852C9DE2CB}"/>
              </a:ext>
            </a:extLst>
          </p:cNvPr>
          <p:cNvSpPr>
            <a:spLocks noGrp="1"/>
          </p:cNvSpPr>
          <p:nvPr>
            <p:ph type="dt" sz="half" idx="10"/>
          </p:nvPr>
        </p:nvSpPr>
        <p:spPr/>
        <p:txBody>
          <a:bodyPr/>
          <a:lstStyle>
            <a:lvl1pPr>
              <a:defRPr>
                <a:solidFill>
                  <a:schemeClr val="tx1">
                    <a:lumMod val="75000"/>
                    <a:lumOff val="25000"/>
                  </a:schemeClr>
                </a:solidFill>
              </a:defRPr>
            </a:lvl1pPr>
          </a:lstStyle>
          <a:p>
            <a:fld id="{48705208-28F5-4EBD-B30F-0F98C1621763}" type="datetime1">
              <a:rPr lang="fi-FI" smtClean="0"/>
              <a:t>14.12.2023</a:t>
            </a:fld>
            <a:endParaRPr lang="fi-FI"/>
          </a:p>
        </p:txBody>
      </p:sp>
      <p:sp>
        <p:nvSpPr>
          <p:cNvPr id="6" name="Dian numeron paikkamerkki 5">
            <a:extLst>
              <a:ext uri="{FF2B5EF4-FFF2-40B4-BE49-F238E27FC236}">
                <a16:creationId xmlns:a16="http://schemas.microsoft.com/office/drawing/2014/main" id="{CB2CC15D-54FB-394B-9156-B7B3BA66510E}"/>
              </a:ext>
            </a:extLst>
          </p:cNvPr>
          <p:cNvSpPr>
            <a:spLocks noGrp="1"/>
          </p:cNvSpPr>
          <p:nvPr>
            <p:ph type="sldNum" sz="quarter" idx="12"/>
          </p:nvPr>
        </p:nvSpPr>
        <p:spPr/>
        <p:txBody>
          <a:bodyPr/>
          <a:lstStyle>
            <a:lvl1pPr>
              <a:defRPr>
                <a:solidFill>
                  <a:schemeClr val="tx1">
                    <a:lumMod val="75000"/>
                    <a:lumOff val="25000"/>
                  </a:schemeClr>
                </a:solidFill>
              </a:defRPr>
            </a:lvl1pPr>
          </a:lstStyle>
          <a:p>
            <a:fld id="{F3EE06F1-2D77-A44E-97FA-F679B9CB76D5}" type="slidenum">
              <a:rPr lang="fi-FI" smtClean="0"/>
              <a:pPr/>
              <a:t>‹#›</a:t>
            </a:fld>
            <a:endParaRPr lang="fi-FI"/>
          </a:p>
        </p:txBody>
      </p:sp>
      <p:pic>
        <p:nvPicPr>
          <p:cNvPr id="13" name="Kuva 12">
            <a:extLst>
              <a:ext uri="{FF2B5EF4-FFF2-40B4-BE49-F238E27FC236}">
                <a16:creationId xmlns:a16="http://schemas.microsoft.com/office/drawing/2014/main" id="{C620B7B5-D500-2B4D-8E05-38D5EFF9927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0493" y="169756"/>
            <a:ext cx="1704382" cy="655442"/>
          </a:xfrm>
          <a:prstGeom prst="rect">
            <a:avLst/>
          </a:prstGeom>
        </p:spPr>
      </p:pic>
      <p:sp>
        <p:nvSpPr>
          <p:cNvPr id="11" name="Alatunnisteen paikkamerkki 6">
            <a:extLst>
              <a:ext uri="{FF2B5EF4-FFF2-40B4-BE49-F238E27FC236}">
                <a16:creationId xmlns:a16="http://schemas.microsoft.com/office/drawing/2014/main" id="{A12F04CB-ECF6-4F64-AACC-9FB0DFBA1BD7}"/>
              </a:ext>
            </a:extLst>
          </p:cNvPr>
          <p:cNvSpPr>
            <a:spLocks noGrp="1"/>
          </p:cNvSpPr>
          <p:nvPr>
            <p:ph type="ftr" sz="quarter" idx="11"/>
          </p:nvPr>
        </p:nvSpPr>
        <p:spPr>
          <a:xfrm>
            <a:off x="4121668" y="6356350"/>
            <a:ext cx="3935963" cy="365125"/>
          </a:xfrm>
        </p:spPr>
        <p:txBody>
          <a:bodyPr/>
          <a:lstStyle/>
          <a:p>
            <a:endParaRPr lang="fi-FI" dirty="0"/>
          </a:p>
        </p:txBody>
      </p:sp>
    </p:spTree>
    <p:extLst>
      <p:ext uri="{BB962C8B-B14F-4D97-AF65-F5344CB8AC3E}">
        <p14:creationId xmlns:p14="http://schemas.microsoft.com/office/powerpoint/2010/main" val="42119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48726DB4-FA71-D144-8554-B6FC274FD4A0}"/>
              </a:ext>
            </a:extLst>
          </p:cNvPr>
          <p:cNvSpPr>
            <a:spLocks noGrp="1"/>
          </p:cNvSpPr>
          <p:nvPr>
            <p:ph type="title"/>
          </p:nvPr>
        </p:nvSpPr>
        <p:spPr>
          <a:xfrm>
            <a:off x="831850" y="1740275"/>
            <a:ext cx="10515600" cy="1060926"/>
          </a:xfrm>
          <a:prstGeom prst="rect">
            <a:avLst/>
          </a:prstGeom>
          <a:effectLst/>
        </p:spPr>
        <p:txBody>
          <a:bodyPr anchor="t"/>
          <a:lstStyle>
            <a:lvl1pPr algn="ctr">
              <a:defRPr sz="6000"/>
            </a:lvl1pPr>
          </a:lstStyle>
          <a:p>
            <a:r>
              <a:rPr lang="fi-FI"/>
              <a:t>Muokkaa </a:t>
            </a:r>
            <a:r>
              <a:rPr lang="fi-FI" err="1"/>
              <a:t>ots</a:t>
            </a:r>
            <a:r>
              <a:rPr lang="fi-FI"/>
              <a:t>. </a:t>
            </a:r>
            <a:r>
              <a:rPr lang="fi-FI" err="1"/>
              <a:t>perustyyl</a:t>
            </a:r>
            <a:r>
              <a:rPr lang="fi-FI"/>
              <a:t>. </a:t>
            </a:r>
          </a:p>
        </p:txBody>
      </p:sp>
      <p:sp>
        <p:nvSpPr>
          <p:cNvPr id="10" name="Sisällön paikkamerkki 12">
            <a:extLst>
              <a:ext uri="{FF2B5EF4-FFF2-40B4-BE49-F238E27FC236}">
                <a16:creationId xmlns:a16="http://schemas.microsoft.com/office/drawing/2014/main" id="{90E7C219-D873-F54B-B815-E630286C7B77}"/>
              </a:ext>
            </a:extLst>
          </p:cNvPr>
          <p:cNvSpPr>
            <a:spLocks noGrp="1"/>
          </p:cNvSpPr>
          <p:nvPr>
            <p:ph sz="quarter" idx="14" hasCustomPrompt="1"/>
          </p:nvPr>
        </p:nvSpPr>
        <p:spPr>
          <a:xfrm>
            <a:off x="822215" y="2837146"/>
            <a:ext cx="10525236" cy="2123934"/>
          </a:xfrm>
          <a:effectLst/>
        </p:spPr>
        <p:txBody>
          <a:bodyPr>
            <a:normAutofit/>
          </a:bodyPr>
          <a:lstStyle>
            <a:lvl1pPr marL="0" indent="0" algn="ctr">
              <a:buNone/>
              <a:defRPr sz="2400" i="1"/>
            </a:lvl1pPr>
          </a:lstStyle>
          <a:p>
            <a:r>
              <a:rPr lang="fi-FI"/>
              <a:t>Otsikko</a:t>
            </a:r>
          </a:p>
        </p:txBody>
      </p:sp>
      <p:sp>
        <p:nvSpPr>
          <p:cNvPr id="12" name="Päivämäärän paikkamerkki 3">
            <a:extLst>
              <a:ext uri="{FF2B5EF4-FFF2-40B4-BE49-F238E27FC236}">
                <a16:creationId xmlns:a16="http://schemas.microsoft.com/office/drawing/2014/main" id="{45FD7726-1602-7542-AFC5-AB34F30535FE}"/>
              </a:ext>
            </a:extLst>
          </p:cNvPr>
          <p:cNvSpPr>
            <a:spLocks noGrp="1"/>
          </p:cNvSpPr>
          <p:nvPr>
            <p:ph type="dt" sz="half" idx="2"/>
          </p:nvPr>
        </p:nvSpPr>
        <p:spPr>
          <a:xfrm>
            <a:off x="10003077" y="6356350"/>
            <a:ext cx="109510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D78C21-47CD-4090-848B-CDE75E453B56}" type="datetime1">
              <a:rPr lang="fi-FI" smtClean="0"/>
              <a:t>14.12.2023</a:t>
            </a:fld>
            <a:endParaRPr lang="fi-FI"/>
          </a:p>
        </p:txBody>
      </p:sp>
      <p:sp>
        <p:nvSpPr>
          <p:cNvPr id="13" name="Dian numeron paikkamerkki 5">
            <a:extLst>
              <a:ext uri="{FF2B5EF4-FFF2-40B4-BE49-F238E27FC236}">
                <a16:creationId xmlns:a16="http://schemas.microsoft.com/office/drawing/2014/main" id="{FDD5F319-0789-DE4E-ABA0-7E7439D55DE1}"/>
              </a:ext>
            </a:extLst>
          </p:cNvPr>
          <p:cNvSpPr>
            <a:spLocks noGrp="1"/>
          </p:cNvSpPr>
          <p:nvPr>
            <p:ph type="sldNum" sz="quarter" idx="4"/>
          </p:nvPr>
        </p:nvSpPr>
        <p:spPr>
          <a:xfrm>
            <a:off x="11202684" y="6356350"/>
            <a:ext cx="85126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E06F1-2D77-A44E-97FA-F679B9CB76D5}" type="slidenum">
              <a:rPr lang="fi-FI" smtClean="0"/>
              <a:t>‹#›</a:t>
            </a:fld>
            <a:endParaRPr lang="fi-FI"/>
          </a:p>
        </p:txBody>
      </p:sp>
      <p:pic>
        <p:nvPicPr>
          <p:cNvPr id="7" name="Kuva 6">
            <a:extLst>
              <a:ext uri="{FF2B5EF4-FFF2-40B4-BE49-F238E27FC236}">
                <a16:creationId xmlns:a16="http://schemas.microsoft.com/office/drawing/2014/main" id="{FBD76F2B-45DB-4C94-97C2-D60CBF63531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0493" y="169756"/>
            <a:ext cx="1704382" cy="655442"/>
          </a:xfrm>
          <a:prstGeom prst="rect">
            <a:avLst/>
          </a:prstGeom>
        </p:spPr>
      </p:pic>
      <p:sp>
        <p:nvSpPr>
          <p:cNvPr id="8" name="Alatunnisteen paikkamerkki 6">
            <a:extLst>
              <a:ext uri="{FF2B5EF4-FFF2-40B4-BE49-F238E27FC236}">
                <a16:creationId xmlns:a16="http://schemas.microsoft.com/office/drawing/2014/main" id="{D1394ED2-75C7-4A59-AD2E-7D168B7AE7E1}"/>
              </a:ext>
            </a:extLst>
          </p:cNvPr>
          <p:cNvSpPr>
            <a:spLocks noGrp="1"/>
          </p:cNvSpPr>
          <p:nvPr>
            <p:ph type="ftr" sz="quarter" idx="11"/>
          </p:nvPr>
        </p:nvSpPr>
        <p:spPr>
          <a:xfrm>
            <a:off x="4121668" y="6356350"/>
            <a:ext cx="3935963" cy="365125"/>
          </a:xfrm>
        </p:spPr>
        <p:txBody>
          <a:bodyPr/>
          <a:lstStyle/>
          <a:p>
            <a:endParaRPr lang="fi-FI" dirty="0"/>
          </a:p>
        </p:txBody>
      </p:sp>
    </p:spTree>
    <p:extLst>
      <p:ext uri="{BB962C8B-B14F-4D97-AF65-F5344CB8AC3E}">
        <p14:creationId xmlns:p14="http://schemas.microsoft.com/office/powerpoint/2010/main" val="202596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ja teksti + aaltoikkuna">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03F6D011-47EA-6E4D-A27B-95CB34C178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6416"/>
          <a:stretch/>
        </p:blipFill>
        <p:spPr>
          <a:xfrm>
            <a:off x="8324186" y="2492791"/>
            <a:ext cx="3854416" cy="4588086"/>
          </a:xfrm>
          <a:prstGeom prst="rect">
            <a:avLst/>
          </a:prstGeom>
        </p:spPr>
      </p:pic>
      <p:sp>
        <p:nvSpPr>
          <p:cNvPr id="9" name="Otsikko 1">
            <a:extLst>
              <a:ext uri="{FF2B5EF4-FFF2-40B4-BE49-F238E27FC236}">
                <a16:creationId xmlns:a16="http://schemas.microsoft.com/office/drawing/2014/main" id="{48726DB4-FA71-D144-8554-B6FC274FD4A0}"/>
              </a:ext>
            </a:extLst>
          </p:cNvPr>
          <p:cNvSpPr>
            <a:spLocks noGrp="1"/>
          </p:cNvSpPr>
          <p:nvPr>
            <p:ph type="title"/>
          </p:nvPr>
        </p:nvSpPr>
        <p:spPr>
          <a:xfrm>
            <a:off x="831850" y="714375"/>
            <a:ext cx="10515600" cy="1060926"/>
          </a:xfrm>
          <a:prstGeom prst="rect">
            <a:avLst/>
          </a:prstGeom>
          <a:effectLst/>
        </p:spPr>
        <p:txBody>
          <a:bodyPr anchor="t"/>
          <a:lstStyle>
            <a:lvl1pPr algn="ctr">
              <a:defRPr sz="6000">
                <a:solidFill>
                  <a:schemeClr val="tx2"/>
                </a:solidFill>
              </a:defRPr>
            </a:lvl1pPr>
          </a:lstStyle>
          <a:p>
            <a:r>
              <a:rPr lang="fi-FI"/>
              <a:t>Muokkaa </a:t>
            </a:r>
            <a:r>
              <a:rPr lang="fi-FI" err="1"/>
              <a:t>ots</a:t>
            </a:r>
            <a:r>
              <a:rPr lang="fi-FI"/>
              <a:t>. </a:t>
            </a:r>
            <a:r>
              <a:rPr lang="fi-FI" err="1"/>
              <a:t>perustyyl</a:t>
            </a:r>
            <a:r>
              <a:rPr lang="fi-FI"/>
              <a:t>. </a:t>
            </a:r>
          </a:p>
        </p:txBody>
      </p:sp>
      <p:sp>
        <p:nvSpPr>
          <p:cNvPr id="3" name="Tekstin paikkamerkki 2">
            <a:extLst>
              <a:ext uri="{FF2B5EF4-FFF2-40B4-BE49-F238E27FC236}">
                <a16:creationId xmlns:a16="http://schemas.microsoft.com/office/drawing/2014/main" id="{CB7DD24E-B9EC-D441-A777-25616DBF5C0E}"/>
              </a:ext>
            </a:extLst>
          </p:cNvPr>
          <p:cNvSpPr>
            <a:spLocks noGrp="1"/>
          </p:cNvSpPr>
          <p:nvPr>
            <p:ph type="body" idx="1"/>
          </p:nvPr>
        </p:nvSpPr>
        <p:spPr>
          <a:xfrm>
            <a:off x="845918" y="2011680"/>
            <a:ext cx="7478268" cy="4208145"/>
          </a:xfrm>
          <a:prstGeom prst="rect">
            <a:avLst/>
          </a:prstGeom>
          <a:effectLst/>
        </p:spPr>
        <p:txBody>
          <a:bodyPr>
            <a:normAutofit/>
          </a:bodyPr>
          <a:lstStyle>
            <a:lvl1pPr marL="342900" indent="-342900" algn="l">
              <a:lnSpc>
                <a:spcPct val="100000"/>
              </a:lnSpc>
              <a:buClr>
                <a:schemeClr val="tx2"/>
              </a:buClr>
              <a:buFont typeface="Arial" panose="020B0604020202020204" pitchFamily="34" charset="0"/>
              <a:buChar char="•"/>
              <a:defRPr sz="2400">
                <a:solidFill>
                  <a:schemeClr val="tx2"/>
                </a:solidFill>
              </a:defRPr>
            </a:lvl1pPr>
            <a:lvl2pPr marL="800100" indent="-342900" algn="l">
              <a:lnSpc>
                <a:spcPct val="100000"/>
              </a:lnSpc>
              <a:buClr>
                <a:schemeClr val="tx2"/>
              </a:buClr>
              <a:buFont typeface="Courier New" panose="02070309020205020404" pitchFamily="49" charset="0"/>
              <a:buChar char="o"/>
              <a:defRPr sz="2000">
                <a:solidFill>
                  <a:schemeClr val="tx2"/>
                </a:solidFill>
              </a:defRPr>
            </a:lvl2pPr>
            <a:lvl3pPr marL="1200150" indent="-285750" algn="l">
              <a:lnSpc>
                <a:spcPct val="100000"/>
              </a:lnSpc>
              <a:buClr>
                <a:schemeClr val="tx2"/>
              </a:buClr>
              <a:buFont typeface="Wingdings" pitchFamily="2" charset="2"/>
              <a:buChar char="§"/>
              <a:defRPr sz="1800">
                <a:solidFill>
                  <a:schemeClr val="tx2"/>
                </a:solidFill>
              </a:defRPr>
            </a:lvl3pPr>
            <a:lvl4pPr marL="1657350" indent="-285750" algn="l">
              <a:lnSpc>
                <a:spcPct val="100000"/>
              </a:lnSpc>
              <a:buClr>
                <a:schemeClr val="tx2"/>
              </a:buClr>
              <a:buFont typeface="Wingdings" pitchFamily="2" charset="2"/>
              <a:buChar char="§"/>
              <a:defRPr sz="1600">
                <a:solidFill>
                  <a:schemeClr val="tx2"/>
                </a:solidFill>
              </a:defRPr>
            </a:lvl4pPr>
            <a:lvl5pPr marL="2114550" indent="-285750" algn="l">
              <a:lnSpc>
                <a:spcPct val="100000"/>
              </a:lnSpc>
              <a:buClr>
                <a:schemeClr val="tx2"/>
              </a:buClr>
              <a:buFont typeface="Wingdings" pitchFamily="2" charset="2"/>
              <a:buChar char="§"/>
              <a:defRPr sz="1600">
                <a:solidFill>
                  <a:schemeClr val="tx2"/>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pic>
        <p:nvPicPr>
          <p:cNvPr id="13" name="Kuva 12">
            <a:extLst>
              <a:ext uri="{FF2B5EF4-FFF2-40B4-BE49-F238E27FC236}">
                <a16:creationId xmlns:a16="http://schemas.microsoft.com/office/drawing/2014/main" id="{C620B7B5-D500-2B4D-8E05-38D5EFF9927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350493" y="169756"/>
            <a:ext cx="1704382" cy="655442"/>
          </a:xfrm>
          <a:prstGeom prst="rect">
            <a:avLst/>
          </a:prstGeom>
        </p:spPr>
      </p:pic>
      <p:sp>
        <p:nvSpPr>
          <p:cNvPr id="5" name="Päivämäärän paikkamerkki 4"/>
          <p:cNvSpPr>
            <a:spLocks noGrp="1"/>
          </p:cNvSpPr>
          <p:nvPr>
            <p:ph type="dt" sz="half" idx="10"/>
          </p:nvPr>
        </p:nvSpPr>
        <p:spPr/>
        <p:txBody>
          <a:bodyPr/>
          <a:lstStyle/>
          <a:p>
            <a:fld id="{C7D98752-59B4-476B-82AD-A40B94580204}" type="datetime1">
              <a:rPr lang="fi-FI" smtClean="0"/>
              <a:t>14.12.2023</a:t>
            </a:fld>
            <a:endParaRPr lang="fi-FI"/>
          </a:p>
        </p:txBody>
      </p:sp>
      <p:sp>
        <p:nvSpPr>
          <p:cNvPr id="7" name="Alatunnisteen paikkamerkki 6"/>
          <p:cNvSpPr>
            <a:spLocks noGrp="1"/>
          </p:cNvSpPr>
          <p:nvPr>
            <p:ph type="ftr" sz="quarter" idx="11"/>
          </p:nvPr>
        </p:nvSpPr>
        <p:spPr>
          <a:xfrm>
            <a:off x="4121668" y="6356350"/>
            <a:ext cx="3935963" cy="365125"/>
          </a:xfrm>
        </p:spPr>
        <p:txBody>
          <a:bodyPr/>
          <a:lstStyle/>
          <a:p>
            <a:endParaRPr lang="fi-FI" dirty="0"/>
          </a:p>
        </p:txBody>
      </p:sp>
      <p:sp>
        <p:nvSpPr>
          <p:cNvPr id="8" name="Dian numeron paikkamerkki 7"/>
          <p:cNvSpPr>
            <a:spLocks noGrp="1"/>
          </p:cNvSpPr>
          <p:nvPr>
            <p:ph type="sldNum" sz="quarter" idx="12"/>
          </p:nvPr>
        </p:nvSpPr>
        <p:spPr/>
        <p:txBody>
          <a:bodyPr/>
          <a:lstStyle/>
          <a:p>
            <a:fld id="{F3EE06F1-2D77-A44E-97FA-F679B9CB76D5}" type="slidenum">
              <a:rPr lang="fi-FI" smtClean="0"/>
              <a:t>‹#›</a:t>
            </a:fld>
            <a:endParaRPr lang="fi-FI"/>
          </a:p>
        </p:txBody>
      </p:sp>
    </p:spTree>
    <p:extLst>
      <p:ext uri="{BB962C8B-B14F-4D97-AF65-F5344CB8AC3E}">
        <p14:creationId xmlns:p14="http://schemas.microsoft.com/office/powerpoint/2010/main" val="930835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 ja tekti + kuva vasemma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5EB1795-7E37-401E-B161-37AE45EF1BFC}"/>
              </a:ext>
            </a:extLst>
          </p:cNvPr>
          <p:cNvSpPr>
            <a:spLocks noGrp="1"/>
          </p:cNvSpPr>
          <p:nvPr>
            <p:ph type="title"/>
          </p:nvPr>
        </p:nvSpPr>
        <p:spPr>
          <a:xfrm>
            <a:off x="6324300" y="869315"/>
            <a:ext cx="5517180" cy="1737360"/>
          </a:xfrm>
        </p:spPr>
        <p:txBody>
          <a:bodyPr/>
          <a:lstStyle>
            <a:lvl1pPr algn="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8" name="Tekstin paikkamerkki 7">
            <a:extLst>
              <a:ext uri="{FF2B5EF4-FFF2-40B4-BE49-F238E27FC236}">
                <a16:creationId xmlns:a16="http://schemas.microsoft.com/office/drawing/2014/main" id="{393D55FF-C447-4D7F-848A-B06FD2277D12}"/>
              </a:ext>
            </a:extLst>
          </p:cNvPr>
          <p:cNvSpPr>
            <a:spLocks noGrp="1"/>
          </p:cNvSpPr>
          <p:nvPr>
            <p:ph type="body" sz="quarter" idx="12"/>
          </p:nvPr>
        </p:nvSpPr>
        <p:spPr>
          <a:xfrm>
            <a:off x="6324600" y="2803525"/>
            <a:ext cx="5516563" cy="3017838"/>
          </a:xfrm>
        </p:spPr>
        <p:txBody>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0" name="Kuvan paikkamerkki 9">
            <a:extLst>
              <a:ext uri="{FF2B5EF4-FFF2-40B4-BE49-F238E27FC236}">
                <a16:creationId xmlns:a16="http://schemas.microsoft.com/office/drawing/2014/main" id="{58ADFD7B-648D-4C25-B7ED-1716805DE306}"/>
              </a:ext>
            </a:extLst>
          </p:cNvPr>
          <p:cNvSpPr>
            <a:spLocks noGrp="1"/>
          </p:cNvSpPr>
          <p:nvPr>
            <p:ph type="pic" sz="quarter" idx="13"/>
          </p:nvPr>
        </p:nvSpPr>
        <p:spPr>
          <a:xfrm>
            <a:off x="0" y="0"/>
            <a:ext cx="5867400" cy="6121400"/>
          </a:xfrm>
          <a:prstGeom prst="round2DiagRect">
            <a:avLst/>
          </a:prstGeom>
        </p:spPr>
        <p:txBody>
          <a:bodyPr/>
          <a:lstStyle/>
          <a:p>
            <a:endParaRPr lang="fi-FI"/>
          </a:p>
        </p:txBody>
      </p:sp>
      <p:sp>
        <p:nvSpPr>
          <p:cNvPr id="3" name="Päivämäärän paikkamerkki 2">
            <a:extLst>
              <a:ext uri="{FF2B5EF4-FFF2-40B4-BE49-F238E27FC236}">
                <a16:creationId xmlns:a16="http://schemas.microsoft.com/office/drawing/2014/main" id="{89CEB80D-BE46-40F8-99C4-B568A70147F6}"/>
              </a:ext>
            </a:extLst>
          </p:cNvPr>
          <p:cNvSpPr>
            <a:spLocks noGrp="1"/>
          </p:cNvSpPr>
          <p:nvPr>
            <p:ph type="dt" sz="half" idx="10"/>
          </p:nvPr>
        </p:nvSpPr>
        <p:spPr/>
        <p:txBody>
          <a:bodyPr/>
          <a:lstStyle/>
          <a:p>
            <a:fld id="{C3D7A13F-D567-42F3-9A2E-CC4847359E9D}" type="datetime1">
              <a:rPr lang="fi-FI" smtClean="0"/>
              <a:t>14.12.2023</a:t>
            </a:fld>
            <a:endParaRPr lang="fi-FI"/>
          </a:p>
        </p:txBody>
      </p:sp>
      <p:sp>
        <p:nvSpPr>
          <p:cNvPr id="4" name="Dian numeron paikkamerkki 3">
            <a:extLst>
              <a:ext uri="{FF2B5EF4-FFF2-40B4-BE49-F238E27FC236}">
                <a16:creationId xmlns:a16="http://schemas.microsoft.com/office/drawing/2014/main" id="{C89969B8-DA2E-4962-B8A8-9B53AC305B2A}"/>
              </a:ext>
            </a:extLst>
          </p:cNvPr>
          <p:cNvSpPr>
            <a:spLocks noGrp="1"/>
          </p:cNvSpPr>
          <p:nvPr>
            <p:ph type="sldNum" sz="quarter" idx="11"/>
          </p:nvPr>
        </p:nvSpPr>
        <p:spPr/>
        <p:txBody>
          <a:bodyPr/>
          <a:lstStyle/>
          <a:p>
            <a:fld id="{F3EE06F1-2D77-A44E-97FA-F679B9CB76D5}" type="slidenum">
              <a:rPr lang="fi-FI" smtClean="0"/>
              <a:t>‹#›</a:t>
            </a:fld>
            <a:endParaRPr lang="fi-FI"/>
          </a:p>
        </p:txBody>
      </p:sp>
      <p:pic>
        <p:nvPicPr>
          <p:cNvPr id="7" name="Kuva 6">
            <a:extLst>
              <a:ext uri="{FF2B5EF4-FFF2-40B4-BE49-F238E27FC236}">
                <a16:creationId xmlns:a16="http://schemas.microsoft.com/office/drawing/2014/main" id="{BDBA0311-57F4-475E-9D97-DE8E7A6EE57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0493" y="169756"/>
            <a:ext cx="1704382" cy="655442"/>
          </a:xfrm>
          <a:prstGeom prst="rect">
            <a:avLst/>
          </a:prstGeom>
        </p:spPr>
      </p:pic>
      <p:sp>
        <p:nvSpPr>
          <p:cNvPr id="9" name="Alatunnisteen paikkamerkki 6">
            <a:extLst>
              <a:ext uri="{FF2B5EF4-FFF2-40B4-BE49-F238E27FC236}">
                <a16:creationId xmlns:a16="http://schemas.microsoft.com/office/drawing/2014/main" id="{76104A99-28D5-40A7-A545-6C5199127278}"/>
              </a:ext>
            </a:extLst>
          </p:cNvPr>
          <p:cNvSpPr>
            <a:spLocks noGrp="1"/>
          </p:cNvSpPr>
          <p:nvPr>
            <p:ph type="ftr" sz="quarter" idx="14"/>
          </p:nvPr>
        </p:nvSpPr>
        <p:spPr>
          <a:xfrm>
            <a:off x="4121668" y="6356350"/>
            <a:ext cx="3935963" cy="365125"/>
          </a:xfrm>
        </p:spPr>
        <p:txBody>
          <a:bodyPr/>
          <a:lstStyle/>
          <a:p>
            <a:endParaRPr lang="fi-FI" dirty="0"/>
          </a:p>
        </p:txBody>
      </p:sp>
    </p:spTree>
    <p:extLst>
      <p:ext uri="{BB962C8B-B14F-4D97-AF65-F5344CB8AC3E}">
        <p14:creationId xmlns:p14="http://schemas.microsoft.com/office/powerpoint/2010/main" val="2813209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 ja teksti + vaalea taustakuv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Vapaamuotoinen: Muoto 12">
            <a:extLst>
              <a:ext uri="{FF2B5EF4-FFF2-40B4-BE49-F238E27FC236}">
                <a16:creationId xmlns:a16="http://schemas.microsoft.com/office/drawing/2014/main" id="{290F879C-876C-42E4-A3A9-2AF98744281F}"/>
              </a:ext>
            </a:extLst>
          </p:cNvPr>
          <p:cNvSpPr/>
          <p:nvPr userDrawn="1"/>
        </p:nvSpPr>
        <p:spPr>
          <a:xfrm>
            <a:off x="0" y="0"/>
            <a:ext cx="7112020" cy="6858000"/>
          </a:xfrm>
          <a:custGeom>
            <a:avLst/>
            <a:gdLst>
              <a:gd name="connsiteX0" fmla="*/ 0 w 7112020"/>
              <a:gd name="connsiteY0" fmla="*/ 0 h 6858000"/>
              <a:gd name="connsiteX1" fmla="*/ 1016020 w 7112020"/>
              <a:gd name="connsiteY1" fmla="*/ 0 h 6858000"/>
              <a:gd name="connsiteX2" fmla="*/ 2042160 w 7112020"/>
              <a:gd name="connsiteY2" fmla="*/ 0 h 6858000"/>
              <a:gd name="connsiteX3" fmla="*/ 4328160 w 7112020"/>
              <a:gd name="connsiteY3" fmla="*/ 0 h 6858000"/>
              <a:gd name="connsiteX4" fmla="*/ 5079981 w 7112020"/>
              <a:gd name="connsiteY4" fmla="*/ 0 h 6858000"/>
              <a:gd name="connsiteX5" fmla="*/ 7112020 w 7112020"/>
              <a:gd name="connsiteY5" fmla="*/ 0 h 6858000"/>
              <a:gd name="connsiteX6" fmla="*/ 6096000 w 7112020"/>
              <a:gd name="connsiteY6" fmla="*/ 1016020 h 6858000"/>
              <a:gd name="connsiteX7" fmla="*/ 6096000 w 7112020"/>
              <a:gd name="connsiteY7" fmla="*/ 1158240 h 6858000"/>
              <a:gd name="connsiteX8" fmla="*/ 6096000 w 7112020"/>
              <a:gd name="connsiteY8" fmla="*/ 5841980 h 6858000"/>
              <a:gd name="connsiteX9" fmla="*/ 5079981 w 7112020"/>
              <a:gd name="connsiteY9" fmla="*/ 6858000 h 6858000"/>
              <a:gd name="connsiteX10" fmla="*/ 2042160 w 7112020"/>
              <a:gd name="connsiteY10" fmla="*/ 6858000 h 6858000"/>
              <a:gd name="connsiteX11" fmla="*/ 1016020 w 7112020"/>
              <a:gd name="connsiteY11" fmla="*/ 6858000 h 6858000"/>
              <a:gd name="connsiteX12" fmla="*/ 0 w 7112020"/>
              <a:gd name="connsiteY12" fmla="*/ 6858000 h 6858000"/>
              <a:gd name="connsiteX13" fmla="*/ 0 w 7112020"/>
              <a:gd name="connsiteY13" fmla="*/ 5841980 h 6858000"/>
              <a:gd name="connsiteX14" fmla="*/ 0 w 7112020"/>
              <a:gd name="connsiteY14" fmla="*/ 10160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12020" h="6858000">
                <a:moveTo>
                  <a:pt x="0" y="0"/>
                </a:moveTo>
                <a:lnTo>
                  <a:pt x="1016020" y="0"/>
                </a:lnTo>
                <a:lnTo>
                  <a:pt x="2042160" y="0"/>
                </a:lnTo>
                <a:lnTo>
                  <a:pt x="4328160" y="0"/>
                </a:lnTo>
                <a:lnTo>
                  <a:pt x="5079981" y="0"/>
                </a:lnTo>
                <a:lnTo>
                  <a:pt x="7112020" y="0"/>
                </a:lnTo>
                <a:cubicBezTo>
                  <a:pt x="6550888" y="0"/>
                  <a:pt x="6096000" y="454888"/>
                  <a:pt x="6096000" y="1016020"/>
                </a:cubicBezTo>
                <a:lnTo>
                  <a:pt x="6096000" y="1158240"/>
                </a:lnTo>
                <a:lnTo>
                  <a:pt x="6096000" y="5841980"/>
                </a:lnTo>
                <a:cubicBezTo>
                  <a:pt x="6096000" y="6403112"/>
                  <a:pt x="5641112" y="6858000"/>
                  <a:pt x="5079981" y="6858000"/>
                </a:cubicBezTo>
                <a:lnTo>
                  <a:pt x="2042160" y="6858000"/>
                </a:lnTo>
                <a:lnTo>
                  <a:pt x="1016020" y="6858000"/>
                </a:lnTo>
                <a:lnTo>
                  <a:pt x="0" y="6858000"/>
                </a:lnTo>
                <a:lnTo>
                  <a:pt x="0" y="5841980"/>
                </a:lnTo>
                <a:lnTo>
                  <a:pt x="0" y="101602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9F9DDE03-5326-4695-9BC0-753D5E9E7AF8}"/>
              </a:ext>
            </a:extLst>
          </p:cNvPr>
          <p:cNvSpPr>
            <a:spLocks noGrp="1"/>
          </p:cNvSpPr>
          <p:nvPr>
            <p:ph type="title"/>
          </p:nvPr>
        </p:nvSpPr>
        <p:spPr>
          <a:xfrm>
            <a:off x="731520" y="807085"/>
            <a:ext cx="4753303" cy="1558268"/>
          </a:xfrm>
        </p:spPr>
        <p:txBody>
          <a:bodyPr/>
          <a:lstStyle>
            <a:lvl1pPr algn="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5" name="Tekstin paikkamerkki 14">
            <a:extLst>
              <a:ext uri="{FF2B5EF4-FFF2-40B4-BE49-F238E27FC236}">
                <a16:creationId xmlns:a16="http://schemas.microsoft.com/office/drawing/2014/main" id="{631E663F-D20D-44F7-A50A-D02E51C65710}"/>
              </a:ext>
            </a:extLst>
          </p:cNvPr>
          <p:cNvSpPr>
            <a:spLocks noGrp="1"/>
          </p:cNvSpPr>
          <p:nvPr>
            <p:ph type="body" sz="quarter" idx="12"/>
          </p:nvPr>
        </p:nvSpPr>
        <p:spPr>
          <a:xfrm>
            <a:off x="731510" y="2636838"/>
            <a:ext cx="4753303" cy="3414712"/>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3" name="Päivämäärän paikkamerkki 2">
            <a:extLst>
              <a:ext uri="{FF2B5EF4-FFF2-40B4-BE49-F238E27FC236}">
                <a16:creationId xmlns:a16="http://schemas.microsoft.com/office/drawing/2014/main" id="{9F622A84-4D6B-4CB6-BF96-6069573082B6}"/>
              </a:ext>
            </a:extLst>
          </p:cNvPr>
          <p:cNvSpPr>
            <a:spLocks noGrp="1"/>
          </p:cNvSpPr>
          <p:nvPr>
            <p:ph type="dt" sz="half" idx="10"/>
          </p:nvPr>
        </p:nvSpPr>
        <p:spPr/>
        <p:txBody>
          <a:bodyPr/>
          <a:lstStyle>
            <a:lvl1pPr>
              <a:defRPr>
                <a:solidFill>
                  <a:schemeClr val="tx1"/>
                </a:solidFill>
              </a:defRPr>
            </a:lvl1pPr>
          </a:lstStyle>
          <a:p>
            <a:fld id="{A225C8AE-C9AE-407C-943C-D103362DD840}" type="datetime1">
              <a:rPr lang="fi-FI" smtClean="0"/>
              <a:t>14.12.2023</a:t>
            </a:fld>
            <a:endParaRPr lang="fi-FI" dirty="0"/>
          </a:p>
        </p:txBody>
      </p:sp>
      <p:sp>
        <p:nvSpPr>
          <p:cNvPr id="4" name="Dian numeron paikkamerkki 3">
            <a:extLst>
              <a:ext uri="{FF2B5EF4-FFF2-40B4-BE49-F238E27FC236}">
                <a16:creationId xmlns:a16="http://schemas.microsoft.com/office/drawing/2014/main" id="{B73678F5-7CE2-4488-A210-3ECBE48DDE07}"/>
              </a:ext>
            </a:extLst>
          </p:cNvPr>
          <p:cNvSpPr>
            <a:spLocks noGrp="1"/>
          </p:cNvSpPr>
          <p:nvPr>
            <p:ph type="sldNum" sz="quarter" idx="11"/>
          </p:nvPr>
        </p:nvSpPr>
        <p:spPr/>
        <p:txBody>
          <a:bodyPr/>
          <a:lstStyle>
            <a:lvl1pPr>
              <a:defRPr>
                <a:solidFill>
                  <a:schemeClr val="tx1"/>
                </a:solidFill>
              </a:defRPr>
            </a:lvl1pPr>
          </a:lstStyle>
          <a:p>
            <a:fld id="{F3EE06F1-2D77-A44E-97FA-F679B9CB76D5}" type="slidenum">
              <a:rPr lang="fi-FI" smtClean="0"/>
              <a:pPr/>
              <a:t>‹#›</a:t>
            </a:fld>
            <a:endParaRPr lang="fi-FI" dirty="0"/>
          </a:p>
        </p:txBody>
      </p:sp>
      <p:pic>
        <p:nvPicPr>
          <p:cNvPr id="18" name="Kuva 7">
            <a:extLst>
              <a:ext uri="{FF2B5EF4-FFF2-40B4-BE49-F238E27FC236}">
                <a16:creationId xmlns:a16="http://schemas.microsoft.com/office/drawing/2014/main" id="{70C5C3FC-118B-4E7A-BCF3-9D8A1A011B63}"/>
              </a:ext>
            </a:extLst>
          </p:cNvPr>
          <p:cNvPicPr>
            <a:picLocks noChangeAspect="1"/>
          </p:cNvPicPr>
          <p:nvPr userDrawn="1"/>
        </p:nvPicPr>
        <p:blipFill>
          <a:blip r:embed="rId3"/>
          <a:srcRect/>
          <a:stretch/>
        </p:blipFill>
        <p:spPr>
          <a:xfrm>
            <a:off x="242780" y="6353212"/>
            <a:ext cx="1231334" cy="311634"/>
          </a:xfrm>
          <a:prstGeom prst="rect">
            <a:avLst/>
          </a:prstGeom>
        </p:spPr>
      </p:pic>
      <p:pic>
        <p:nvPicPr>
          <p:cNvPr id="8" name="Kuva 7">
            <a:extLst>
              <a:ext uri="{FF2B5EF4-FFF2-40B4-BE49-F238E27FC236}">
                <a16:creationId xmlns:a16="http://schemas.microsoft.com/office/drawing/2014/main" id="{D355BB97-0882-4B31-848D-53C823A55897}"/>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350493" y="169756"/>
            <a:ext cx="1704382" cy="655442"/>
          </a:xfrm>
          <a:prstGeom prst="rect">
            <a:avLst/>
          </a:prstGeom>
        </p:spPr>
      </p:pic>
      <p:sp>
        <p:nvSpPr>
          <p:cNvPr id="9" name="Alatunnisteen paikkamerkki 6">
            <a:extLst>
              <a:ext uri="{FF2B5EF4-FFF2-40B4-BE49-F238E27FC236}">
                <a16:creationId xmlns:a16="http://schemas.microsoft.com/office/drawing/2014/main" id="{48EC4F66-7E04-4AA9-85EA-91BC5F94CF51}"/>
              </a:ext>
            </a:extLst>
          </p:cNvPr>
          <p:cNvSpPr>
            <a:spLocks noGrp="1"/>
          </p:cNvSpPr>
          <p:nvPr>
            <p:ph type="ftr" sz="quarter" idx="13"/>
          </p:nvPr>
        </p:nvSpPr>
        <p:spPr>
          <a:xfrm>
            <a:off x="1716894" y="6356350"/>
            <a:ext cx="3935963" cy="365125"/>
          </a:xfrm>
        </p:spPr>
        <p:txBody>
          <a:bodyPr/>
          <a:lstStyle>
            <a:lvl1pPr algn="l">
              <a:defRPr/>
            </a:lvl1pPr>
          </a:lstStyle>
          <a:p>
            <a:endParaRPr lang="fi-FI" dirty="0"/>
          </a:p>
        </p:txBody>
      </p:sp>
    </p:spTree>
    <p:extLst>
      <p:ext uri="{BB962C8B-B14F-4D97-AF65-F5344CB8AC3E}">
        <p14:creationId xmlns:p14="http://schemas.microsoft.com/office/powerpoint/2010/main" val="2402612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tsikko ja teksti + tumma taustakuv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Vapaamuotoinen: Muoto 12">
            <a:extLst>
              <a:ext uri="{FF2B5EF4-FFF2-40B4-BE49-F238E27FC236}">
                <a16:creationId xmlns:a16="http://schemas.microsoft.com/office/drawing/2014/main" id="{290F879C-876C-42E4-A3A9-2AF98744281F}"/>
              </a:ext>
            </a:extLst>
          </p:cNvPr>
          <p:cNvSpPr/>
          <p:nvPr userDrawn="1"/>
        </p:nvSpPr>
        <p:spPr>
          <a:xfrm>
            <a:off x="0" y="0"/>
            <a:ext cx="7112020" cy="6858000"/>
          </a:xfrm>
          <a:custGeom>
            <a:avLst/>
            <a:gdLst>
              <a:gd name="connsiteX0" fmla="*/ 0 w 7112020"/>
              <a:gd name="connsiteY0" fmla="*/ 0 h 6858000"/>
              <a:gd name="connsiteX1" fmla="*/ 1016020 w 7112020"/>
              <a:gd name="connsiteY1" fmla="*/ 0 h 6858000"/>
              <a:gd name="connsiteX2" fmla="*/ 2042160 w 7112020"/>
              <a:gd name="connsiteY2" fmla="*/ 0 h 6858000"/>
              <a:gd name="connsiteX3" fmla="*/ 4328160 w 7112020"/>
              <a:gd name="connsiteY3" fmla="*/ 0 h 6858000"/>
              <a:gd name="connsiteX4" fmla="*/ 5079981 w 7112020"/>
              <a:gd name="connsiteY4" fmla="*/ 0 h 6858000"/>
              <a:gd name="connsiteX5" fmla="*/ 7112020 w 7112020"/>
              <a:gd name="connsiteY5" fmla="*/ 0 h 6858000"/>
              <a:gd name="connsiteX6" fmla="*/ 6096000 w 7112020"/>
              <a:gd name="connsiteY6" fmla="*/ 1016020 h 6858000"/>
              <a:gd name="connsiteX7" fmla="*/ 6096000 w 7112020"/>
              <a:gd name="connsiteY7" fmla="*/ 1158240 h 6858000"/>
              <a:gd name="connsiteX8" fmla="*/ 6096000 w 7112020"/>
              <a:gd name="connsiteY8" fmla="*/ 5841980 h 6858000"/>
              <a:gd name="connsiteX9" fmla="*/ 5079981 w 7112020"/>
              <a:gd name="connsiteY9" fmla="*/ 6858000 h 6858000"/>
              <a:gd name="connsiteX10" fmla="*/ 2042160 w 7112020"/>
              <a:gd name="connsiteY10" fmla="*/ 6858000 h 6858000"/>
              <a:gd name="connsiteX11" fmla="*/ 1016020 w 7112020"/>
              <a:gd name="connsiteY11" fmla="*/ 6858000 h 6858000"/>
              <a:gd name="connsiteX12" fmla="*/ 0 w 7112020"/>
              <a:gd name="connsiteY12" fmla="*/ 6858000 h 6858000"/>
              <a:gd name="connsiteX13" fmla="*/ 0 w 7112020"/>
              <a:gd name="connsiteY13" fmla="*/ 5841980 h 6858000"/>
              <a:gd name="connsiteX14" fmla="*/ 0 w 7112020"/>
              <a:gd name="connsiteY14" fmla="*/ 10160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12020" h="6858000">
                <a:moveTo>
                  <a:pt x="0" y="0"/>
                </a:moveTo>
                <a:lnTo>
                  <a:pt x="1016020" y="0"/>
                </a:lnTo>
                <a:lnTo>
                  <a:pt x="2042160" y="0"/>
                </a:lnTo>
                <a:lnTo>
                  <a:pt x="4328160" y="0"/>
                </a:lnTo>
                <a:lnTo>
                  <a:pt x="5079981" y="0"/>
                </a:lnTo>
                <a:lnTo>
                  <a:pt x="7112020" y="0"/>
                </a:lnTo>
                <a:cubicBezTo>
                  <a:pt x="6550888" y="0"/>
                  <a:pt x="6096000" y="454888"/>
                  <a:pt x="6096000" y="1016020"/>
                </a:cubicBezTo>
                <a:lnTo>
                  <a:pt x="6096000" y="1158240"/>
                </a:lnTo>
                <a:lnTo>
                  <a:pt x="6096000" y="5841980"/>
                </a:lnTo>
                <a:cubicBezTo>
                  <a:pt x="6096000" y="6403112"/>
                  <a:pt x="5641112" y="6858000"/>
                  <a:pt x="5079981" y="6858000"/>
                </a:cubicBezTo>
                <a:lnTo>
                  <a:pt x="2042160" y="6858000"/>
                </a:lnTo>
                <a:lnTo>
                  <a:pt x="1016020" y="6858000"/>
                </a:lnTo>
                <a:lnTo>
                  <a:pt x="0" y="6858000"/>
                </a:lnTo>
                <a:lnTo>
                  <a:pt x="0" y="5841980"/>
                </a:lnTo>
                <a:lnTo>
                  <a:pt x="0" y="101602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9F9DDE03-5326-4695-9BC0-753D5E9E7AF8}"/>
              </a:ext>
            </a:extLst>
          </p:cNvPr>
          <p:cNvSpPr>
            <a:spLocks noGrp="1"/>
          </p:cNvSpPr>
          <p:nvPr>
            <p:ph type="title"/>
          </p:nvPr>
        </p:nvSpPr>
        <p:spPr>
          <a:xfrm>
            <a:off x="731520" y="807085"/>
            <a:ext cx="4753303" cy="1558268"/>
          </a:xfrm>
        </p:spPr>
        <p:txBody>
          <a:bodyPr/>
          <a:lstStyle>
            <a:lvl1pPr algn="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Päivämäärän paikkamerkki 2">
            <a:extLst>
              <a:ext uri="{FF2B5EF4-FFF2-40B4-BE49-F238E27FC236}">
                <a16:creationId xmlns:a16="http://schemas.microsoft.com/office/drawing/2014/main" id="{9F622A84-4D6B-4CB6-BF96-6069573082B6}"/>
              </a:ext>
            </a:extLst>
          </p:cNvPr>
          <p:cNvSpPr>
            <a:spLocks noGrp="1"/>
          </p:cNvSpPr>
          <p:nvPr>
            <p:ph type="dt" sz="half" idx="10"/>
          </p:nvPr>
        </p:nvSpPr>
        <p:spPr/>
        <p:txBody>
          <a:bodyPr/>
          <a:lstStyle>
            <a:lvl1pPr>
              <a:defRPr>
                <a:solidFill>
                  <a:schemeClr val="bg1"/>
                </a:solidFill>
              </a:defRPr>
            </a:lvl1pPr>
          </a:lstStyle>
          <a:p>
            <a:fld id="{16033663-A527-4D2C-BF2A-AE4E33409CF6}" type="datetime1">
              <a:rPr lang="fi-FI" smtClean="0"/>
              <a:t>14.12.2023</a:t>
            </a:fld>
            <a:endParaRPr lang="fi-FI" dirty="0"/>
          </a:p>
        </p:txBody>
      </p:sp>
      <p:sp>
        <p:nvSpPr>
          <p:cNvPr id="4" name="Dian numeron paikkamerkki 3">
            <a:extLst>
              <a:ext uri="{FF2B5EF4-FFF2-40B4-BE49-F238E27FC236}">
                <a16:creationId xmlns:a16="http://schemas.microsoft.com/office/drawing/2014/main" id="{B73678F5-7CE2-4488-A210-3ECBE48DDE07}"/>
              </a:ext>
            </a:extLst>
          </p:cNvPr>
          <p:cNvSpPr>
            <a:spLocks noGrp="1"/>
          </p:cNvSpPr>
          <p:nvPr>
            <p:ph type="sldNum" sz="quarter" idx="11"/>
          </p:nvPr>
        </p:nvSpPr>
        <p:spPr/>
        <p:txBody>
          <a:bodyPr/>
          <a:lstStyle>
            <a:lvl1pPr>
              <a:defRPr>
                <a:solidFill>
                  <a:schemeClr val="bg1"/>
                </a:solidFill>
              </a:defRPr>
            </a:lvl1pPr>
          </a:lstStyle>
          <a:p>
            <a:fld id="{F3EE06F1-2D77-A44E-97FA-F679B9CB76D5}" type="slidenum">
              <a:rPr lang="fi-FI" smtClean="0"/>
              <a:pPr/>
              <a:t>‹#›</a:t>
            </a:fld>
            <a:endParaRPr lang="fi-FI" dirty="0"/>
          </a:p>
        </p:txBody>
      </p:sp>
      <p:sp>
        <p:nvSpPr>
          <p:cNvPr id="15" name="Tekstin paikkamerkki 14">
            <a:extLst>
              <a:ext uri="{FF2B5EF4-FFF2-40B4-BE49-F238E27FC236}">
                <a16:creationId xmlns:a16="http://schemas.microsoft.com/office/drawing/2014/main" id="{631E663F-D20D-44F7-A50A-D02E51C65710}"/>
              </a:ext>
            </a:extLst>
          </p:cNvPr>
          <p:cNvSpPr>
            <a:spLocks noGrp="1"/>
          </p:cNvSpPr>
          <p:nvPr>
            <p:ph type="body" sz="quarter" idx="12"/>
          </p:nvPr>
        </p:nvSpPr>
        <p:spPr>
          <a:xfrm>
            <a:off x="731510" y="2636838"/>
            <a:ext cx="4753303" cy="3414712"/>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pic>
        <p:nvPicPr>
          <p:cNvPr id="18" name="Kuva 7">
            <a:extLst>
              <a:ext uri="{FF2B5EF4-FFF2-40B4-BE49-F238E27FC236}">
                <a16:creationId xmlns:a16="http://schemas.microsoft.com/office/drawing/2014/main" id="{70C5C3FC-118B-4E7A-BCF3-9D8A1A011B63}"/>
              </a:ext>
            </a:extLst>
          </p:cNvPr>
          <p:cNvPicPr>
            <a:picLocks noChangeAspect="1"/>
          </p:cNvPicPr>
          <p:nvPr userDrawn="1"/>
        </p:nvPicPr>
        <p:blipFill>
          <a:blip r:embed="rId3"/>
          <a:srcRect/>
          <a:stretch/>
        </p:blipFill>
        <p:spPr>
          <a:xfrm>
            <a:off x="242780" y="6353212"/>
            <a:ext cx="1231334" cy="311634"/>
          </a:xfrm>
          <a:prstGeom prst="rect">
            <a:avLst/>
          </a:prstGeom>
        </p:spPr>
      </p:pic>
      <p:pic>
        <p:nvPicPr>
          <p:cNvPr id="19" name="Kuva 18">
            <a:extLst>
              <a:ext uri="{FF2B5EF4-FFF2-40B4-BE49-F238E27FC236}">
                <a16:creationId xmlns:a16="http://schemas.microsoft.com/office/drawing/2014/main" id="{C362B3E9-73F5-4134-84DB-F508B7E544CB}"/>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348678" y="167869"/>
            <a:ext cx="1704381" cy="655442"/>
          </a:xfrm>
          <a:prstGeom prst="rect">
            <a:avLst/>
          </a:prstGeom>
        </p:spPr>
      </p:pic>
      <p:sp>
        <p:nvSpPr>
          <p:cNvPr id="9" name="Alatunnisteen paikkamerkki 6">
            <a:extLst>
              <a:ext uri="{FF2B5EF4-FFF2-40B4-BE49-F238E27FC236}">
                <a16:creationId xmlns:a16="http://schemas.microsoft.com/office/drawing/2014/main" id="{46F6A812-6B7A-45B8-AF4D-90EC164FCCA3}"/>
              </a:ext>
            </a:extLst>
          </p:cNvPr>
          <p:cNvSpPr>
            <a:spLocks noGrp="1"/>
          </p:cNvSpPr>
          <p:nvPr>
            <p:ph type="ftr" sz="quarter" idx="13"/>
          </p:nvPr>
        </p:nvSpPr>
        <p:spPr>
          <a:xfrm>
            <a:off x="1716894" y="6356350"/>
            <a:ext cx="3935963" cy="365125"/>
          </a:xfrm>
        </p:spPr>
        <p:txBody>
          <a:bodyPr/>
          <a:lstStyle>
            <a:lvl1pPr algn="l">
              <a:defRPr/>
            </a:lvl1pPr>
          </a:lstStyle>
          <a:p>
            <a:endParaRPr lang="fi-FI" dirty="0"/>
          </a:p>
        </p:txBody>
      </p:sp>
    </p:spTree>
    <p:extLst>
      <p:ext uri="{BB962C8B-B14F-4D97-AF65-F5344CB8AC3E}">
        <p14:creationId xmlns:p14="http://schemas.microsoft.com/office/powerpoint/2010/main" val="2835958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uvapohja + pyöristetty valkoinen">
    <p:spTree>
      <p:nvGrpSpPr>
        <p:cNvPr id="1" name=""/>
        <p:cNvGrpSpPr/>
        <p:nvPr/>
      </p:nvGrpSpPr>
      <p:grpSpPr>
        <a:xfrm>
          <a:off x="0" y="0"/>
          <a:ext cx="0" cy="0"/>
          <a:chOff x="0" y="0"/>
          <a:chExt cx="0" cy="0"/>
        </a:xfrm>
      </p:grpSpPr>
      <p:sp>
        <p:nvSpPr>
          <p:cNvPr id="6" name="Vapaamuotoinen: Muoto 5">
            <a:extLst>
              <a:ext uri="{FF2B5EF4-FFF2-40B4-BE49-F238E27FC236}">
                <a16:creationId xmlns:a16="http://schemas.microsoft.com/office/drawing/2014/main" id="{BB95BA5C-6A4F-46AB-97E9-A4D4F9BCBDAE}"/>
              </a:ext>
            </a:extLst>
          </p:cNvPr>
          <p:cNvSpPr/>
          <p:nvPr userDrawn="1"/>
        </p:nvSpPr>
        <p:spPr>
          <a:xfrm flipH="1" flipV="1">
            <a:off x="6281642" y="-15240"/>
            <a:ext cx="5923300" cy="6873240"/>
          </a:xfrm>
          <a:custGeom>
            <a:avLst/>
            <a:gdLst>
              <a:gd name="connsiteX0" fmla="*/ 0 w 7112020"/>
              <a:gd name="connsiteY0" fmla="*/ 0 h 6858000"/>
              <a:gd name="connsiteX1" fmla="*/ 1016020 w 7112020"/>
              <a:gd name="connsiteY1" fmla="*/ 0 h 6858000"/>
              <a:gd name="connsiteX2" fmla="*/ 2042160 w 7112020"/>
              <a:gd name="connsiteY2" fmla="*/ 0 h 6858000"/>
              <a:gd name="connsiteX3" fmla="*/ 4328160 w 7112020"/>
              <a:gd name="connsiteY3" fmla="*/ 0 h 6858000"/>
              <a:gd name="connsiteX4" fmla="*/ 5079981 w 7112020"/>
              <a:gd name="connsiteY4" fmla="*/ 0 h 6858000"/>
              <a:gd name="connsiteX5" fmla="*/ 7112020 w 7112020"/>
              <a:gd name="connsiteY5" fmla="*/ 0 h 6858000"/>
              <a:gd name="connsiteX6" fmla="*/ 6096000 w 7112020"/>
              <a:gd name="connsiteY6" fmla="*/ 1016020 h 6858000"/>
              <a:gd name="connsiteX7" fmla="*/ 6096000 w 7112020"/>
              <a:gd name="connsiteY7" fmla="*/ 1158240 h 6858000"/>
              <a:gd name="connsiteX8" fmla="*/ 6096000 w 7112020"/>
              <a:gd name="connsiteY8" fmla="*/ 5841980 h 6858000"/>
              <a:gd name="connsiteX9" fmla="*/ 5079981 w 7112020"/>
              <a:gd name="connsiteY9" fmla="*/ 6858000 h 6858000"/>
              <a:gd name="connsiteX10" fmla="*/ 2042160 w 7112020"/>
              <a:gd name="connsiteY10" fmla="*/ 6858000 h 6858000"/>
              <a:gd name="connsiteX11" fmla="*/ 1016020 w 7112020"/>
              <a:gd name="connsiteY11" fmla="*/ 6858000 h 6858000"/>
              <a:gd name="connsiteX12" fmla="*/ 0 w 7112020"/>
              <a:gd name="connsiteY12" fmla="*/ 6858000 h 6858000"/>
              <a:gd name="connsiteX13" fmla="*/ 0 w 7112020"/>
              <a:gd name="connsiteY13" fmla="*/ 5841980 h 6858000"/>
              <a:gd name="connsiteX14" fmla="*/ 0 w 7112020"/>
              <a:gd name="connsiteY14" fmla="*/ 1016020 h 6858000"/>
              <a:gd name="connsiteX0" fmla="*/ 0 w 7112020"/>
              <a:gd name="connsiteY0" fmla="*/ 0 h 6858000"/>
              <a:gd name="connsiteX1" fmla="*/ 1016020 w 7112020"/>
              <a:gd name="connsiteY1" fmla="*/ 0 h 6858000"/>
              <a:gd name="connsiteX2" fmla="*/ 2042160 w 7112020"/>
              <a:gd name="connsiteY2" fmla="*/ 0 h 6858000"/>
              <a:gd name="connsiteX3" fmla="*/ 4328160 w 7112020"/>
              <a:gd name="connsiteY3" fmla="*/ 0 h 6858000"/>
              <a:gd name="connsiteX4" fmla="*/ 5079981 w 7112020"/>
              <a:gd name="connsiteY4" fmla="*/ 0 h 6858000"/>
              <a:gd name="connsiteX5" fmla="*/ 7112020 w 7112020"/>
              <a:gd name="connsiteY5" fmla="*/ 0 h 6858000"/>
              <a:gd name="connsiteX6" fmla="*/ 6096000 w 7112020"/>
              <a:gd name="connsiteY6" fmla="*/ 1016020 h 6858000"/>
              <a:gd name="connsiteX7" fmla="*/ 6096000 w 7112020"/>
              <a:gd name="connsiteY7" fmla="*/ 1158240 h 6858000"/>
              <a:gd name="connsiteX8" fmla="*/ 6096000 w 7112020"/>
              <a:gd name="connsiteY8" fmla="*/ 5841980 h 6858000"/>
              <a:gd name="connsiteX9" fmla="*/ 5079981 w 7112020"/>
              <a:gd name="connsiteY9" fmla="*/ 6858000 h 6858000"/>
              <a:gd name="connsiteX10" fmla="*/ 2042160 w 7112020"/>
              <a:gd name="connsiteY10" fmla="*/ 6858000 h 6858000"/>
              <a:gd name="connsiteX11" fmla="*/ 0 w 7112020"/>
              <a:gd name="connsiteY11" fmla="*/ 6858000 h 6858000"/>
              <a:gd name="connsiteX12" fmla="*/ 0 w 7112020"/>
              <a:gd name="connsiteY12" fmla="*/ 5841980 h 6858000"/>
              <a:gd name="connsiteX13" fmla="*/ 0 w 7112020"/>
              <a:gd name="connsiteY13" fmla="*/ 1016020 h 6858000"/>
              <a:gd name="connsiteX14" fmla="*/ 0 w 7112020"/>
              <a:gd name="connsiteY14" fmla="*/ 0 h 6858000"/>
              <a:gd name="connsiteX0" fmla="*/ 0 w 7112020"/>
              <a:gd name="connsiteY0" fmla="*/ 0 h 6858000"/>
              <a:gd name="connsiteX1" fmla="*/ 1016020 w 7112020"/>
              <a:gd name="connsiteY1" fmla="*/ 0 h 6858000"/>
              <a:gd name="connsiteX2" fmla="*/ 2042160 w 7112020"/>
              <a:gd name="connsiteY2" fmla="*/ 0 h 6858000"/>
              <a:gd name="connsiteX3" fmla="*/ 4328160 w 7112020"/>
              <a:gd name="connsiteY3" fmla="*/ 0 h 6858000"/>
              <a:gd name="connsiteX4" fmla="*/ 5079981 w 7112020"/>
              <a:gd name="connsiteY4" fmla="*/ 0 h 6858000"/>
              <a:gd name="connsiteX5" fmla="*/ 7112020 w 7112020"/>
              <a:gd name="connsiteY5" fmla="*/ 0 h 6858000"/>
              <a:gd name="connsiteX6" fmla="*/ 6096000 w 7112020"/>
              <a:gd name="connsiteY6" fmla="*/ 1016020 h 6858000"/>
              <a:gd name="connsiteX7" fmla="*/ 6096000 w 7112020"/>
              <a:gd name="connsiteY7" fmla="*/ 1158240 h 6858000"/>
              <a:gd name="connsiteX8" fmla="*/ 6096000 w 7112020"/>
              <a:gd name="connsiteY8" fmla="*/ 5841980 h 6858000"/>
              <a:gd name="connsiteX9" fmla="*/ 5079981 w 7112020"/>
              <a:gd name="connsiteY9" fmla="*/ 6858000 h 6858000"/>
              <a:gd name="connsiteX10" fmla="*/ 0 w 7112020"/>
              <a:gd name="connsiteY10" fmla="*/ 6858000 h 6858000"/>
              <a:gd name="connsiteX11" fmla="*/ 0 w 7112020"/>
              <a:gd name="connsiteY11" fmla="*/ 5841980 h 6858000"/>
              <a:gd name="connsiteX12" fmla="*/ 0 w 7112020"/>
              <a:gd name="connsiteY12" fmla="*/ 1016020 h 6858000"/>
              <a:gd name="connsiteX13" fmla="*/ 0 w 7112020"/>
              <a:gd name="connsiteY13" fmla="*/ 0 h 6858000"/>
              <a:gd name="connsiteX0" fmla="*/ 0 w 7112020"/>
              <a:gd name="connsiteY0" fmla="*/ 0 h 6858000"/>
              <a:gd name="connsiteX1" fmla="*/ 1016020 w 7112020"/>
              <a:gd name="connsiteY1" fmla="*/ 0 h 6858000"/>
              <a:gd name="connsiteX2" fmla="*/ 2042160 w 7112020"/>
              <a:gd name="connsiteY2" fmla="*/ 0 h 6858000"/>
              <a:gd name="connsiteX3" fmla="*/ 5079981 w 7112020"/>
              <a:gd name="connsiteY3" fmla="*/ 0 h 6858000"/>
              <a:gd name="connsiteX4" fmla="*/ 7112020 w 7112020"/>
              <a:gd name="connsiteY4" fmla="*/ 0 h 6858000"/>
              <a:gd name="connsiteX5" fmla="*/ 6096000 w 7112020"/>
              <a:gd name="connsiteY5" fmla="*/ 1016020 h 6858000"/>
              <a:gd name="connsiteX6" fmla="*/ 6096000 w 7112020"/>
              <a:gd name="connsiteY6" fmla="*/ 1158240 h 6858000"/>
              <a:gd name="connsiteX7" fmla="*/ 6096000 w 7112020"/>
              <a:gd name="connsiteY7" fmla="*/ 5841980 h 6858000"/>
              <a:gd name="connsiteX8" fmla="*/ 5079981 w 7112020"/>
              <a:gd name="connsiteY8" fmla="*/ 6858000 h 6858000"/>
              <a:gd name="connsiteX9" fmla="*/ 0 w 7112020"/>
              <a:gd name="connsiteY9" fmla="*/ 6858000 h 6858000"/>
              <a:gd name="connsiteX10" fmla="*/ 0 w 7112020"/>
              <a:gd name="connsiteY10" fmla="*/ 5841980 h 6858000"/>
              <a:gd name="connsiteX11" fmla="*/ 0 w 7112020"/>
              <a:gd name="connsiteY11" fmla="*/ 1016020 h 6858000"/>
              <a:gd name="connsiteX12" fmla="*/ 0 w 7112020"/>
              <a:gd name="connsiteY12" fmla="*/ 0 h 6858000"/>
              <a:gd name="connsiteX0" fmla="*/ 0 w 7112020"/>
              <a:gd name="connsiteY0" fmla="*/ 0 h 6858000"/>
              <a:gd name="connsiteX1" fmla="*/ 1016020 w 7112020"/>
              <a:gd name="connsiteY1" fmla="*/ 0 h 6858000"/>
              <a:gd name="connsiteX2" fmla="*/ 2042160 w 7112020"/>
              <a:gd name="connsiteY2" fmla="*/ 0 h 6858000"/>
              <a:gd name="connsiteX3" fmla="*/ 7112020 w 7112020"/>
              <a:gd name="connsiteY3" fmla="*/ 0 h 6858000"/>
              <a:gd name="connsiteX4" fmla="*/ 6096000 w 7112020"/>
              <a:gd name="connsiteY4" fmla="*/ 1016020 h 6858000"/>
              <a:gd name="connsiteX5" fmla="*/ 6096000 w 7112020"/>
              <a:gd name="connsiteY5" fmla="*/ 1158240 h 6858000"/>
              <a:gd name="connsiteX6" fmla="*/ 6096000 w 7112020"/>
              <a:gd name="connsiteY6" fmla="*/ 5841980 h 6858000"/>
              <a:gd name="connsiteX7" fmla="*/ 5079981 w 7112020"/>
              <a:gd name="connsiteY7" fmla="*/ 6858000 h 6858000"/>
              <a:gd name="connsiteX8" fmla="*/ 0 w 7112020"/>
              <a:gd name="connsiteY8" fmla="*/ 6858000 h 6858000"/>
              <a:gd name="connsiteX9" fmla="*/ 0 w 7112020"/>
              <a:gd name="connsiteY9" fmla="*/ 5841980 h 6858000"/>
              <a:gd name="connsiteX10" fmla="*/ 0 w 7112020"/>
              <a:gd name="connsiteY10" fmla="*/ 1016020 h 6858000"/>
              <a:gd name="connsiteX11" fmla="*/ 0 w 7112020"/>
              <a:gd name="connsiteY11" fmla="*/ 0 h 6858000"/>
              <a:gd name="connsiteX0" fmla="*/ 0 w 7112020"/>
              <a:gd name="connsiteY0" fmla="*/ 0 h 6858000"/>
              <a:gd name="connsiteX1" fmla="*/ 1016020 w 7112020"/>
              <a:gd name="connsiteY1" fmla="*/ 0 h 6858000"/>
              <a:gd name="connsiteX2" fmla="*/ 7112020 w 7112020"/>
              <a:gd name="connsiteY2" fmla="*/ 0 h 6858000"/>
              <a:gd name="connsiteX3" fmla="*/ 6096000 w 7112020"/>
              <a:gd name="connsiteY3" fmla="*/ 1016020 h 6858000"/>
              <a:gd name="connsiteX4" fmla="*/ 6096000 w 7112020"/>
              <a:gd name="connsiteY4" fmla="*/ 1158240 h 6858000"/>
              <a:gd name="connsiteX5" fmla="*/ 6096000 w 7112020"/>
              <a:gd name="connsiteY5" fmla="*/ 5841980 h 6858000"/>
              <a:gd name="connsiteX6" fmla="*/ 5079981 w 7112020"/>
              <a:gd name="connsiteY6" fmla="*/ 6858000 h 6858000"/>
              <a:gd name="connsiteX7" fmla="*/ 0 w 7112020"/>
              <a:gd name="connsiteY7" fmla="*/ 6858000 h 6858000"/>
              <a:gd name="connsiteX8" fmla="*/ 0 w 7112020"/>
              <a:gd name="connsiteY8" fmla="*/ 5841980 h 6858000"/>
              <a:gd name="connsiteX9" fmla="*/ 0 w 7112020"/>
              <a:gd name="connsiteY9" fmla="*/ 1016020 h 6858000"/>
              <a:gd name="connsiteX10" fmla="*/ 0 w 7112020"/>
              <a:gd name="connsiteY10" fmla="*/ 0 h 6858000"/>
              <a:gd name="connsiteX0" fmla="*/ 0 w 7112020"/>
              <a:gd name="connsiteY0" fmla="*/ 0 h 6858000"/>
              <a:gd name="connsiteX1" fmla="*/ 7112020 w 7112020"/>
              <a:gd name="connsiteY1" fmla="*/ 0 h 6858000"/>
              <a:gd name="connsiteX2" fmla="*/ 6096000 w 7112020"/>
              <a:gd name="connsiteY2" fmla="*/ 1016020 h 6858000"/>
              <a:gd name="connsiteX3" fmla="*/ 6096000 w 7112020"/>
              <a:gd name="connsiteY3" fmla="*/ 1158240 h 6858000"/>
              <a:gd name="connsiteX4" fmla="*/ 6096000 w 7112020"/>
              <a:gd name="connsiteY4" fmla="*/ 5841980 h 6858000"/>
              <a:gd name="connsiteX5" fmla="*/ 5079981 w 7112020"/>
              <a:gd name="connsiteY5" fmla="*/ 6858000 h 6858000"/>
              <a:gd name="connsiteX6" fmla="*/ 0 w 7112020"/>
              <a:gd name="connsiteY6" fmla="*/ 6858000 h 6858000"/>
              <a:gd name="connsiteX7" fmla="*/ 0 w 7112020"/>
              <a:gd name="connsiteY7" fmla="*/ 5841980 h 6858000"/>
              <a:gd name="connsiteX8" fmla="*/ 0 w 7112020"/>
              <a:gd name="connsiteY8" fmla="*/ 1016020 h 6858000"/>
              <a:gd name="connsiteX9" fmla="*/ 0 w 7112020"/>
              <a:gd name="connsiteY9" fmla="*/ 0 h 6858000"/>
              <a:gd name="connsiteX0" fmla="*/ 0 w 7112020"/>
              <a:gd name="connsiteY0" fmla="*/ 0 h 6858000"/>
              <a:gd name="connsiteX1" fmla="*/ 7112020 w 7112020"/>
              <a:gd name="connsiteY1" fmla="*/ 0 h 6858000"/>
              <a:gd name="connsiteX2" fmla="*/ 6096000 w 7112020"/>
              <a:gd name="connsiteY2" fmla="*/ 1016020 h 6858000"/>
              <a:gd name="connsiteX3" fmla="*/ 6096000 w 7112020"/>
              <a:gd name="connsiteY3" fmla="*/ 1158240 h 6858000"/>
              <a:gd name="connsiteX4" fmla="*/ 6096000 w 7112020"/>
              <a:gd name="connsiteY4" fmla="*/ 5841980 h 6858000"/>
              <a:gd name="connsiteX5" fmla="*/ 5079981 w 7112020"/>
              <a:gd name="connsiteY5" fmla="*/ 6858000 h 6858000"/>
              <a:gd name="connsiteX6" fmla="*/ 0 w 7112020"/>
              <a:gd name="connsiteY6" fmla="*/ 6858000 h 6858000"/>
              <a:gd name="connsiteX7" fmla="*/ 0 w 7112020"/>
              <a:gd name="connsiteY7" fmla="*/ 5841980 h 6858000"/>
              <a:gd name="connsiteX8" fmla="*/ 0 w 7112020"/>
              <a:gd name="connsiteY8" fmla="*/ 0 h 6858000"/>
              <a:gd name="connsiteX0" fmla="*/ 0 w 7112020"/>
              <a:gd name="connsiteY0" fmla="*/ 0 h 6858000"/>
              <a:gd name="connsiteX1" fmla="*/ 7112020 w 7112020"/>
              <a:gd name="connsiteY1" fmla="*/ 0 h 6858000"/>
              <a:gd name="connsiteX2" fmla="*/ 6096000 w 7112020"/>
              <a:gd name="connsiteY2" fmla="*/ 1016020 h 6858000"/>
              <a:gd name="connsiteX3" fmla="*/ 6096000 w 7112020"/>
              <a:gd name="connsiteY3" fmla="*/ 1158240 h 6858000"/>
              <a:gd name="connsiteX4" fmla="*/ 6096000 w 7112020"/>
              <a:gd name="connsiteY4" fmla="*/ 5841980 h 6858000"/>
              <a:gd name="connsiteX5" fmla="*/ 5079981 w 7112020"/>
              <a:gd name="connsiteY5" fmla="*/ 6858000 h 6858000"/>
              <a:gd name="connsiteX6" fmla="*/ 0 w 7112020"/>
              <a:gd name="connsiteY6" fmla="*/ 6858000 h 6858000"/>
              <a:gd name="connsiteX7" fmla="*/ 0 w 7112020"/>
              <a:gd name="connsiteY7" fmla="*/ 0 h 6858000"/>
              <a:gd name="connsiteX0" fmla="*/ 0 w 7112020"/>
              <a:gd name="connsiteY0" fmla="*/ 0 h 6949440"/>
              <a:gd name="connsiteX1" fmla="*/ 7112020 w 7112020"/>
              <a:gd name="connsiteY1" fmla="*/ 0 h 6949440"/>
              <a:gd name="connsiteX2" fmla="*/ 6096000 w 7112020"/>
              <a:gd name="connsiteY2" fmla="*/ 1016020 h 6949440"/>
              <a:gd name="connsiteX3" fmla="*/ 6096000 w 7112020"/>
              <a:gd name="connsiteY3" fmla="*/ 1158240 h 6949440"/>
              <a:gd name="connsiteX4" fmla="*/ 6096000 w 7112020"/>
              <a:gd name="connsiteY4" fmla="*/ 5841980 h 6949440"/>
              <a:gd name="connsiteX5" fmla="*/ 5079981 w 7112020"/>
              <a:gd name="connsiteY5" fmla="*/ 6858000 h 6949440"/>
              <a:gd name="connsiteX6" fmla="*/ 2941320 w 7112020"/>
              <a:gd name="connsiteY6" fmla="*/ 6949440 h 6949440"/>
              <a:gd name="connsiteX7" fmla="*/ 0 w 7112020"/>
              <a:gd name="connsiteY7" fmla="*/ 0 h 6949440"/>
              <a:gd name="connsiteX0" fmla="*/ 0 w 7112020"/>
              <a:gd name="connsiteY0" fmla="*/ 0 h 6873240"/>
              <a:gd name="connsiteX1" fmla="*/ 7112020 w 7112020"/>
              <a:gd name="connsiteY1" fmla="*/ 0 h 6873240"/>
              <a:gd name="connsiteX2" fmla="*/ 6096000 w 7112020"/>
              <a:gd name="connsiteY2" fmla="*/ 1016020 h 6873240"/>
              <a:gd name="connsiteX3" fmla="*/ 6096000 w 7112020"/>
              <a:gd name="connsiteY3" fmla="*/ 1158240 h 6873240"/>
              <a:gd name="connsiteX4" fmla="*/ 6096000 w 7112020"/>
              <a:gd name="connsiteY4" fmla="*/ 5841980 h 6873240"/>
              <a:gd name="connsiteX5" fmla="*/ 5079981 w 7112020"/>
              <a:gd name="connsiteY5" fmla="*/ 6858000 h 6873240"/>
              <a:gd name="connsiteX6" fmla="*/ 1188720 w 7112020"/>
              <a:gd name="connsiteY6" fmla="*/ 6873240 h 6873240"/>
              <a:gd name="connsiteX7" fmla="*/ 0 w 7112020"/>
              <a:gd name="connsiteY7" fmla="*/ 0 h 6873240"/>
              <a:gd name="connsiteX0" fmla="*/ 1386840 w 5923300"/>
              <a:gd name="connsiteY0" fmla="*/ 533400 h 6873240"/>
              <a:gd name="connsiteX1" fmla="*/ 5923300 w 5923300"/>
              <a:gd name="connsiteY1" fmla="*/ 0 h 6873240"/>
              <a:gd name="connsiteX2" fmla="*/ 4907280 w 5923300"/>
              <a:gd name="connsiteY2" fmla="*/ 1016020 h 6873240"/>
              <a:gd name="connsiteX3" fmla="*/ 4907280 w 5923300"/>
              <a:gd name="connsiteY3" fmla="*/ 1158240 h 6873240"/>
              <a:gd name="connsiteX4" fmla="*/ 4907280 w 5923300"/>
              <a:gd name="connsiteY4" fmla="*/ 5841980 h 6873240"/>
              <a:gd name="connsiteX5" fmla="*/ 3891261 w 5923300"/>
              <a:gd name="connsiteY5" fmla="*/ 6858000 h 6873240"/>
              <a:gd name="connsiteX6" fmla="*/ 0 w 5923300"/>
              <a:gd name="connsiteY6" fmla="*/ 6873240 h 6873240"/>
              <a:gd name="connsiteX7" fmla="*/ 1386840 w 5923300"/>
              <a:gd name="connsiteY7" fmla="*/ 533400 h 6873240"/>
              <a:gd name="connsiteX0" fmla="*/ 0 w 5923300"/>
              <a:gd name="connsiteY0" fmla="*/ 0 h 6873240"/>
              <a:gd name="connsiteX1" fmla="*/ 5923300 w 5923300"/>
              <a:gd name="connsiteY1" fmla="*/ 0 h 6873240"/>
              <a:gd name="connsiteX2" fmla="*/ 4907280 w 5923300"/>
              <a:gd name="connsiteY2" fmla="*/ 1016020 h 6873240"/>
              <a:gd name="connsiteX3" fmla="*/ 4907280 w 5923300"/>
              <a:gd name="connsiteY3" fmla="*/ 1158240 h 6873240"/>
              <a:gd name="connsiteX4" fmla="*/ 4907280 w 5923300"/>
              <a:gd name="connsiteY4" fmla="*/ 5841980 h 6873240"/>
              <a:gd name="connsiteX5" fmla="*/ 3891261 w 5923300"/>
              <a:gd name="connsiteY5" fmla="*/ 6858000 h 6873240"/>
              <a:gd name="connsiteX6" fmla="*/ 0 w 5923300"/>
              <a:gd name="connsiteY6" fmla="*/ 6873240 h 6873240"/>
              <a:gd name="connsiteX7" fmla="*/ 0 w 5923300"/>
              <a:gd name="connsiteY7" fmla="*/ 0 h 687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23300" h="6873240">
                <a:moveTo>
                  <a:pt x="0" y="0"/>
                </a:moveTo>
                <a:lnTo>
                  <a:pt x="5923300" y="0"/>
                </a:lnTo>
                <a:cubicBezTo>
                  <a:pt x="5362168" y="0"/>
                  <a:pt x="4907280" y="454888"/>
                  <a:pt x="4907280" y="1016020"/>
                </a:cubicBezTo>
                <a:lnTo>
                  <a:pt x="4907280" y="1158240"/>
                </a:lnTo>
                <a:lnTo>
                  <a:pt x="4907280" y="5841980"/>
                </a:lnTo>
                <a:cubicBezTo>
                  <a:pt x="4907280" y="6403112"/>
                  <a:pt x="4452392" y="6858000"/>
                  <a:pt x="3891261" y="6858000"/>
                </a:cubicBezTo>
                <a:lnTo>
                  <a:pt x="0" y="687324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2FA64CEC-B5A9-4CF0-82B6-C33A7AA548BC}"/>
              </a:ext>
            </a:extLst>
          </p:cNvPr>
          <p:cNvSpPr>
            <a:spLocks noGrp="1"/>
          </p:cNvSpPr>
          <p:nvPr>
            <p:ph type="title"/>
          </p:nvPr>
        </p:nvSpPr>
        <p:spPr>
          <a:xfrm>
            <a:off x="563880" y="563880"/>
            <a:ext cx="6197620" cy="1783080"/>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1" name="Tekstin paikkamerkki 10">
            <a:extLst>
              <a:ext uri="{FF2B5EF4-FFF2-40B4-BE49-F238E27FC236}">
                <a16:creationId xmlns:a16="http://schemas.microsoft.com/office/drawing/2014/main" id="{7EBADEF1-62B8-4B6C-AD77-12933D5576F5}"/>
              </a:ext>
            </a:extLst>
          </p:cNvPr>
          <p:cNvSpPr>
            <a:spLocks noGrp="1"/>
          </p:cNvSpPr>
          <p:nvPr>
            <p:ph type="body" sz="quarter" idx="12"/>
          </p:nvPr>
        </p:nvSpPr>
        <p:spPr>
          <a:xfrm>
            <a:off x="7832725" y="1249680"/>
            <a:ext cx="4221163" cy="4678045"/>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3" name="Päivämäärän paikkamerkki 2">
            <a:extLst>
              <a:ext uri="{FF2B5EF4-FFF2-40B4-BE49-F238E27FC236}">
                <a16:creationId xmlns:a16="http://schemas.microsoft.com/office/drawing/2014/main" id="{B768F1D5-092B-4423-8F72-67DEC7797CAE}"/>
              </a:ext>
            </a:extLst>
          </p:cNvPr>
          <p:cNvSpPr>
            <a:spLocks noGrp="1"/>
          </p:cNvSpPr>
          <p:nvPr>
            <p:ph type="dt" sz="half" idx="10"/>
          </p:nvPr>
        </p:nvSpPr>
        <p:spPr/>
        <p:txBody>
          <a:bodyPr/>
          <a:lstStyle/>
          <a:p>
            <a:fld id="{672DD095-5116-4BDC-8A5F-8D20BA69658B}" type="datetime1">
              <a:rPr lang="fi-FI" smtClean="0"/>
              <a:t>14.12.2023</a:t>
            </a:fld>
            <a:endParaRPr lang="fi-FI"/>
          </a:p>
        </p:txBody>
      </p:sp>
      <p:sp>
        <p:nvSpPr>
          <p:cNvPr id="4" name="Dian numeron paikkamerkki 3">
            <a:extLst>
              <a:ext uri="{FF2B5EF4-FFF2-40B4-BE49-F238E27FC236}">
                <a16:creationId xmlns:a16="http://schemas.microsoft.com/office/drawing/2014/main" id="{3ED9AED5-EFD5-4A14-AECE-F28BE8AF5385}"/>
              </a:ext>
            </a:extLst>
          </p:cNvPr>
          <p:cNvSpPr>
            <a:spLocks noGrp="1"/>
          </p:cNvSpPr>
          <p:nvPr>
            <p:ph type="sldNum" sz="quarter" idx="11"/>
          </p:nvPr>
        </p:nvSpPr>
        <p:spPr/>
        <p:txBody>
          <a:bodyPr/>
          <a:lstStyle/>
          <a:p>
            <a:fld id="{F3EE06F1-2D77-A44E-97FA-F679B9CB76D5}" type="slidenum">
              <a:rPr lang="fi-FI" smtClean="0"/>
              <a:t>‹#›</a:t>
            </a:fld>
            <a:endParaRPr lang="fi-FI"/>
          </a:p>
        </p:txBody>
      </p:sp>
      <p:pic>
        <p:nvPicPr>
          <p:cNvPr id="9" name="Kuva 8">
            <a:extLst>
              <a:ext uri="{FF2B5EF4-FFF2-40B4-BE49-F238E27FC236}">
                <a16:creationId xmlns:a16="http://schemas.microsoft.com/office/drawing/2014/main" id="{4F2CCF5D-CD8C-4726-A3FC-C8418B23634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0493" y="169756"/>
            <a:ext cx="1704382" cy="655442"/>
          </a:xfrm>
          <a:prstGeom prst="rect">
            <a:avLst/>
          </a:prstGeom>
        </p:spPr>
      </p:pic>
      <p:sp>
        <p:nvSpPr>
          <p:cNvPr id="8" name="Alatunnisteen paikkamerkki 1">
            <a:extLst>
              <a:ext uri="{FF2B5EF4-FFF2-40B4-BE49-F238E27FC236}">
                <a16:creationId xmlns:a16="http://schemas.microsoft.com/office/drawing/2014/main" id="{1F3A78A1-04AD-4F64-A3EA-2321A91999FF}"/>
              </a:ext>
            </a:extLst>
          </p:cNvPr>
          <p:cNvSpPr>
            <a:spLocks noGrp="1"/>
          </p:cNvSpPr>
          <p:nvPr>
            <p:ph type="ftr" sz="quarter" idx="3"/>
          </p:nvPr>
        </p:nvSpPr>
        <p:spPr>
          <a:xfrm>
            <a:off x="7145079" y="6356350"/>
            <a:ext cx="2753494"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fi-FI" dirty="0"/>
          </a:p>
        </p:txBody>
      </p:sp>
    </p:spTree>
    <p:extLst>
      <p:ext uri="{BB962C8B-B14F-4D97-AF65-F5344CB8AC3E}">
        <p14:creationId xmlns:p14="http://schemas.microsoft.com/office/powerpoint/2010/main" val="16933113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3.png"/><Relationship Id="rId4" Type="http://schemas.openxmlformats.org/officeDocument/2006/relationships/image" Target="../media/image8.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4.xml"/><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B84EEB84-A5B0-1748-81A0-4D57AA8CB813}"/>
              </a:ext>
            </a:extLst>
          </p:cNvPr>
          <p:cNvSpPr>
            <a:spLocks noGrp="1"/>
          </p:cNvSpPr>
          <p:nvPr>
            <p:ph type="title"/>
          </p:nvPr>
        </p:nvSpPr>
        <p:spPr>
          <a:xfrm>
            <a:off x="2709332" y="799340"/>
            <a:ext cx="6581429" cy="1325563"/>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7" name="Tekstin paikkamerkki 6">
            <a:extLst>
              <a:ext uri="{FF2B5EF4-FFF2-40B4-BE49-F238E27FC236}">
                <a16:creationId xmlns:a16="http://schemas.microsoft.com/office/drawing/2014/main" id="{60520223-435B-EE40-80C6-4E34B1292446}"/>
              </a:ext>
            </a:extLst>
          </p:cNvPr>
          <p:cNvSpPr>
            <a:spLocks noGrp="1"/>
          </p:cNvSpPr>
          <p:nvPr>
            <p:ph type="body" idx="1"/>
          </p:nvPr>
        </p:nvSpPr>
        <p:spPr>
          <a:xfrm>
            <a:off x="2709332" y="2405822"/>
            <a:ext cx="6581429" cy="3407637"/>
          </a:xfrm>
          <a:prstGeom prst="rect">
            <a:avLst/>
          </a:prstGeom>
          <a:effectLst>
            <a:outerShdw blurRad="50800" dist="38100" dir="2700000" algn="tl" rotWithShape="0">
              <a:prstClr val="black">
                <a:alpha val="40000"/>
              </a:prstClr>
            </a:outerShdw>
          </a:effectLst>
        </p:spPr>
        <p:txBody>
          <a:bodyPr vert="horz" lIns="91440" tIns="45720" rIns="91440" bIns="45720" rtlCol="0">
            <a:normAutofit/>
          </a:bodyPr>
          <a:lstStyle/>
          <a:p>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pic>
        <p:nvPicPr>
          <p:cNvPr id="19" name="Kuva 18">
            <a:extLst>
              <a:ext uri="{FF2B5EF4-FFF2-40B4-BE49-F238E27FC236}">
                <a16:creationId xmlns:a16="http://schemas.microsoft.com/office/drawing/2014/main" id="{2125818B-1E20-E141-9491-35C87640338E}"/>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569708" y="136525"/>
            <a:ext cx="2484239" cy="955346"/>
          </a:xfrm>
          <a:prstGeom prst="rect">
            <a:avLst/>
          </a:prstGeom>
          <a:effectLst>
            <a:outerShdw blurRad="139700" dist="12700" dir="2700000" algn="tl" rotWithShape="0">
              <a:prstClr val="black">
                <a:alpha val="40000"/>
              </a:prstClr>
            </a:outerShdw>
          </a:effectLst>
        </p:spPr>
      </p:pic>
      <p:pic>
        <p:nvPicPr>
          <p:cNvPr id="5" name="Kuva 4">
            <a:extLst>
              <a:ext uri="{FF2B5EF4-FFF2-40B4-BE49-F238E27FC236}">
                <a16:creationId xmlns:a16="http://schemas.microsoft.com/office/drawing/2014/main" id="{10593290-AA67-496D-B707-1DEA98C86F0F}"/>
              </a:ext>
            </a:extLst>
          </p:cNvPr>
          <p:cNvPicPr>
            <a:picLocks noChangeAspect="1"/>
          </p:cNvPicPr>
          <p:nvPr userDrawn="1"/>
        </p:nvPicPr>
        <p:blipFill>
          <a:blip r:embed="rId5"/>
          <a:srcRect/>
          <a:stretch/>
        </p:blipFill>
        <p:spPr>
          <a:xfrm>
            <a:off x="242781" y="6356350"/>
            <a:ext cx="1238935" cy="311634"/>
          </a:xfrm>
          <a:prstGeom prst="rect">
            <a:avLst/>
          </a:prstGeom>
        </p:spPr>
      </p:pic>
    </p:spTree>
    <p:extLst>
      <p:ext uri="{BB962C8B-B14F-4D97-AF65-F5344CB8AC3E}">
        <p14:creationId xmlns:p14="http://schemas.microsoft.com/office/powerpoint/2010/main" val="2106463302"/>
      </p:ext>
    </p:extLst>
  </p:cSld>
  <p:clrMap bg1="dk1" tx1="lt1" bg2="dk2" tx2="lt2" accent1="accent1" accent2="accent2" accent3="accent3" accent4="accent4" accent5="accent5" accent6="accent6" hlink="hlink" folHlink="folHlink"/>
  <p:sldLayoutIdLst>
    <p:sldLayoutId id="2147483661" r:id="rId1"/>
  </p:sldLayoutIdLst>
  <p:hf hdr="0"/>
  <p:txStyles>
    <p:title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ctr"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ctr" defTabSz="914400" rtl="0" eaLnBrk="1" latinLnBrk="0" hangingPunct="1">
        <a:lnSpc>
          <a:spcPct val="90000"/>
        </a:lnSpc>
        <a:spcBef>
          <a:spcPts val="500"/>
        </a:spcBef>
        <a:buClr>
          <a:schemeClr val="accent2"/>
        </a:buClr>
        <a:buFont typeface="Courier New" panose="02070309020205020404" pitchFamily="49" charset="0"/>
        <a:buChar char="o"/>
        <a:defRPr sz="2400" kern="1200">
          <a:solidFill>
            <a:schemeClr val="tx1"/>
          </a:solidFill>
          <a:latin typeface="+mn-lt"/>
          <a:ea typeface="+mn-ea"/>
          <a:cs typeface="+mn-cs"/>
        </a:defRPr>
      </a:lvl2pPr>
      <a:lvl3pPr marL="1143000" indent="-228600" algn="ctr" defTabSz="914400" rtl="0" eaLnBrk="1" latinLnBrk="0" hangingPunct="1">
        <a:lnSpc>
          <a:spcPct val="90000"/>
        </a:lnSpc>
        <a:spcBef>
          <a:spcPts val="500"/>
        </a:spcBef>
        <a:buClr>
          <a:schemeClr val="accent2"/>
        </a:buClr>
        <a:buFont typeface="Wingdings" pitchFamily="2" charset="2"/>
        <a:buChar char="Ø"/>
        <a:defRPr sz="2000" kern="1200">
          <a:solidFill>
            <a:schemeClr val="tx1"/>
          </a:solidFill>
          <a:latin typeface="+mn-lt"/>
          <a:ea typeface="+mn-ea"/>
          <a:cs typeface="+mn-cs"/>
        </a:defRPr>
      </a:lvl3pPr>
      <a:lvl4pPr marL="1600200" indent="-228600" algn="ctr" defTabSz="914400" rtl="0" eaLnBrk="1" latinLnBrk="0" hangingPunct="1">
        <a:lnSpc>
          <a:spcPct val="90000"/>
        </a:lnSpc>
        <a:spcBef>
          <a:spcPts val="500"/>
        </a:spcBef>
        <a:buClr>
          <a:schemeClr val="accent2"/>
        </a:buClr>
        <a:buFont typeface="Helvetica" pitchFamily="2" charset="0"/>
        <a:buChar char="−"/>
        <a:defRPr sz="1800" kern="1200">
          <a:solidFill>
            <a:schemeClr val="tx1"/>
          </a:solidFill>
          <a:latin typeface="+mn-lt"/>
          <a:ea typeface="+mn-ea"/>
          <a:cs typeface="+mn-cs"/>
        </a:defRPr>
      </a:lvl4pPr>
      <a:lvl5pPr marL="2057400" indent="-228600" algn="ctr"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Otsikon paikkamerkki 2">
            <a:extLst>
              <a:ext uri="{FF2B5EF4-FFF2-40B4-BE49-F238E27FC236}">
                <a16:creationId xmlns:a16="http://schemas.microsoft.com/office/drawing/2014/main" id="{1D410575-0C90-CF44-A49B-86C7F22024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7" name="Tekstin paikkamerkki 6">
            <a:extLst>
              <a:ext uri="{FF2B5EF4-FFF2-40B4-BE49-F238E27FC236}">
                <a16:creationId xmlns:a16="http://schemas.microsoft.com/office/drawing/2014/main" id="{60520223-435B-EE40-80C6-4E34B1292446}"/>
              </a:ext>
            </a:extLst>
          </p:cNvPr>
          <p:cNvSpPr>
            <a:spLocks noGrp="1"/>
          </p:cNvSpPr>
          <p:nvPr>
            <p:ph type="body" idx="1"/>
          </p:nvPr>
        </p:nvSpPr>
        <p:spPr>
          <a:xfrm>
            <a:off x="2709332" y="2405822"/>
            <a:ext cx="6581429" cy="3407637"/>
          </a:xfrm>
          <a:prstGeom prst="rect">
            <a:avLst/>
          </a:prstGeom>
          <a:effectLst/>
        </p:spPr>
        <p:txBody>
          <a:bodyPr vert="horz" lIns="91440" tIns="45720" rIns="91440" bIns="45720" rtlCol="0">
            <a:normAutofit/>
          </a:bodyPr>
          <a:lstStyle/>
          <a:p>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E6026E83-6946-6048-8E9D-0AB3BCB56801}"/>
              </a:ext>
            </a:extLst>
          </p:cNvPr>
          <p:cNvSpPr>
            <a:spLocks noGrp="1"/>
          </p:cNvSpPr>
          <p:nvPr>
            <p:ph type="dt" sz="half" idx="2"/>
          </p:nvPr>
        </p:nvSpPr>
        <p:spPr>
          <a:xfrm>
            <a:off x="10003077" y="6356350"/>
            <a:ext cx="109510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BDF25A-8906-4EDD-BF38-36838DA0A270}" type="datetime1">
              <a:rPr lang="fi-FI" smtClean="0"/>
              <a:t>14.12.2023</a:t>
            </a:fld>
            <a:endParaRPr lang="fi-FI" dirty="0"/>
          </a:p>
        </p:txBody>
      </p:sp>
      <p:sp>
        <p:nvSpPr>
          <p:cNvPr id="6" name="Dian numeron paikkamerkki 5">
            <a:extLst>
              <a:ext uri="{FF2B5EF4-FFF2-40B4-BE49-F238E27FC236}">
                <a16:creationId xmlns:a16="http://schemas.microsoft.com/office/drawing/2014/main" id="{F3B24122-55D8-6941-8A7F-E649B6346BA0}"/>
              </a:ext>
            </a:extLst>
          </p:cNvPr>
          <p:cNvSpPr>
            <a:spLocks noGrp="1"/>
          </p:cNvSpPr>
          <p:nvPr>
            <p:ph type="sldNum" sz="quarter" idx="4"/>
          </p:nvPr>
        </p:nvSpPr>
        <p:spPr>
          <a:xfrm>
            <a:off x="11202684" y="6356350"/>
            <a:ext cx="85126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E06F1-2D77-A44E-97FA-F679B9CB76D5}" type="slidenum">
              <a:rPr lang="fi-FI" smtClean="0"/>
              <a:t>‹#›</a:t>
            </a:fld>
            <a:endParaRPr lang="fi-FI"/>
          </a:p>
        </p:txBody>
      </p:sp>
      <p:pic>
        <p:nvPicPr>
          <p:cNvPr id="11" name="Kuva 7">
            <a:extLst>
              <a:ext uri="{FF2B5EF4-FFF2-40B4-BE49-F238E27FC236}">
                <a16:creationId xmlns:a16="http://schemas.microsoft.com/office/drawing/2014/main" id="{36EEFE7A-A019-8245-8B1B-79373550A02F}"/>
              </a:ext>
            </a:extLst>
          </p:cNvPr>
          <p:cNvPicPr>
            <a:picLocks noChangeAspect="1"/>
          </p:cNvPicPr>
          <p:nvPr userDrawn="1"/>
        </p:nvPicPr>
        <p:blipFill>
          <a:blip r:embed="rId9"/>
          <a:srcRect/>
          <a:stretch/>
        </p:blipFill>
        <p:spPr>
          <a:xfrm>
            <a:off x="242780" y="6353212"/>
            <a:ext cx="1231334" cy="311634"/>
          </a:xfrm>
          <a:prstGeom prst="rect">
            <a:avLst/>
          </a:prstGeom>
        </p:spPr>
      </p:pic>
      <p:sp>
        <p:nvSpPr>
          <p:cNvPr id="2" name="Alatunnisteen paikkamerkki 1">
            <a:extLst>
              <a:ext uri="{FF2B5EF4-FFF2-40B4-BE49-F238E27FC236}">
                <a16:creationId xmlns:a16="http://schemas.microsoft.com/office/drawing/2014/main" id="{EFEB5C75-9C88-46D4-947C-D7483FA5AD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Tree>
    <p:extLst>
      <p:ext uri="{BB962C8B-B14F-4D97-AF65-F5344CB8AC3E}">
        <p14:creationId xmlns:p14="http://schemas.microsoft.com/office/powerpoint/2010/main" val="160587548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Lst>
  <p:hf hdr="0"/>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tx2"/>
        </a:buClr>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tx2"/>
        </a:buClr>
        <a:buFont typeface="Wingdings" pitchFamily="2" charset="2"/>
        <a:buChar char="Ø"/>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tx2"/>
        </a:buClr>
        <a:buFont typeface="Helvetica" pitchFamily="2"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Otsikon paikkamerkki 2">
            <a:extLst>
              <a:ext uri="{FF2B5EF4-FFF2-40B4-BE49-F238E27FC236}">
                <a16:creationId xmlns:a16="http://schemas.microsoft.com/office/drawing/2014/main" id="{1D410575-0C90-CF44-A49B-86C7F22024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7" name="Tekstin paikkamerkki 6">
            <a:extLst>
              <a:ext uri="{FF2B5EF4-FFF2-40B4-BE49-F238E27FC236}">
                <a16:creationId xmlns:a16="http://schemas.microsoft.com/office/drawing/2014/main" id="{60520223-435B-EE40-80C6-4E34B1292446}"/>
              </a:ext>
            </a:extLst>
          </p:cNvPr>
          <p:cNvSpPr>
            <a:spLocks noGrp="1"/>
          </p:cNvSpPr>
          <p:nvPr>
            <p:ph type="body" idx="1"/>
          </p:nvPr>
        </p:nvSpPr>
        <p:spPr>
          <a:xfrm>
            <a:off x="2709332" y="2405822"/>
            <a:ext cx="6581429" cy="3407637"/>
          </a:xfrm>
          <a:prstGeom prst="rect">
            <a:avLst/>
          </a:prstGeom>
          <a:effectLst/>
        </p:spPr>
        <p:txBody>
          <a:bodyPr vert="horz" lIns="91440" tIns="45720" rIns="91440" bIns="45720" rtlCol="0">
            <a:normAutofit/>
          </a:bodyPr>
          <a:lstStyle/>
          <a:p>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E6026E83-6946-6048-8E9D-0AB3BCB56801}"/>
              </a:ext>
            </a:extLst>
          </p:cNvPr>
          <p:cNvSpPr>
            <a:spLocks noGrp="1"/>
          </p:cNvSpPr>
          <p:nvPr>
            <p:ph type="dt" sz="half" idx="2"/>
          </p:nvPr>
        </p:nvSpPr>
        <p:spPr>
          <a:xfrm>
            <a:off x="10003077" y="6356350"/>
            <a:ext cx="109510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73F36A-0164-4436-8C3B-86E7AAE1227A}" type="datetime1">
              <a:rPr lang="fi-FI" smtClean="0"/>
              <a:t>14.12.2023</a:t>
            </a:fld>
            <a:endParaRPr lang="fi-FI"/>
          </a:p>
        </p:txBody>
      </p:sp>
      <p:sp>
        <p:nvSpPr>
          <p:cNvPr id="6" name="Dian numeron paikkamerkki 5">
            <a:extLst>
              <a:ext uri="{FF2B5EF4-FFF2-40B4-BE49-F238E27FC236}">
                <a16:creationId xmlns:a16="http://schemas.microsoft.com/office/drawing/2014/main" id="{F3B24122-55D8-6941-8A7F-E649B6346BA0}"/>
              </a:ext>
            </a:extLst>
          </p:cNvPr>
          <p:cNvSpPr>
            <a:spLocks noGrp="1"/>
          </p:cNvSpPr>
          <p:nvPr>
            <p:ph type="sldNum" sz="quarter" idx="4"/>
          </p:nvPr>
        </p:nvSpPr>
        <p:spPr>
          <a:xfrm>
            <a:off x="11202684" y="6356350"/>
            <a:ext cx="85126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E06F1-2D77-A44E-97FA-F679B9CB76D5}" type="slidenum">
              <a:rPr lang="fi-FI" smtClean="0"/>
              <a:t>‹#›</a:t>
            </a:fld>
            <a:endParaRPr lang="fi-FI"/>
          </a:p>
        </p:txBody>
      </p:sp>
      <p:pic>
        <p:nvPicPr>
          <p:cNvPr id="8" name="Kuva 7">
            <a:extLst>
              <a:ext uri="{FF2B5EF4-FFF2-40B4-BE49-F238E27FC236}">
                <a16:creationId xmlns:a16="http://schemas.microsoft.com/office/drawing/2014/main" id="{06A08069-C2E2-4F62-967A-56C270299515}"/>
              </a:ext>
            </a:extLst>
          </p:cNvPr>
          <p:cNvPicPr>
            <a:picLocks noChangeAspect="1"/>
          </p:cNvPicPr>
          <p:nvPr userDrawn="1"/>
        </p:nvPicPr>
        <p:blipFill>
          <a:blip r:embed="rId5"/>
          <a:srcRect/>
          <a:stretch/>
        </p:blipFill>
        <p:spPr>
          <a:xfrm>
            <a:off x="242781" y="6356350"/>
            <a:ext cx="1238935" cy="311634"/>
          </a:xfrm>
          <a:prstGeom prst="rect">
            <a:avLst/>
          </a:prstGeom>
        </p:spPr>
      </p:pic>
      <p:sp>
        <p:nvSpPr>
          <p:cNvPr id="2" name="Alatunnisteen paikkamerkki 1">
            <a:extLst>
              <a:ext uri="{FF2B5EF4-FFF2-40B4-BE49-F238E27FC236}">
                <a16:creationId xmlns:a16="http://schemas.microsoft.com/office/drawing/2014/main" id="{77EB6C1F-028F-4EE9-8218-37074B7407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Tree>
    <p:extLst>
      <p:ext uri="{BB962C8B-B14F-4D97-AF65-F5344CB8AC3E}">
        <p14:creationId xmlns:p14="http://schemas.microsoft.com/office/powerpoint/2010/main" val="3874608229"/>
      </p:ext>
    </p:extLst>
  </p:cSld>
  <p:clrMap bg1="lt1" tx1="dk1" bg2="lt2" tx2="dk2" accent1="accent1" accent2="accent2" accent3="accent3" accent4="accent4" accent5="accent5" accent6="accent6" hlink="hlink" folHlink="folHlink"/>
  <p:sldLayoutIdLst>
    <p:sldLayoutId id="2147483671" r:id="rId1"/>
    <p:sldLayoutId id="2147483672" r:id="rId2"/>
  </p:sldLayoutIdLst>
  <p:hf hdr="0"/>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tx2"/>
        </a:buClr>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tx2"/>
        </a:buClr>
        <a:buFont typeface="Wingdings" pitchFamily="2" charset="2"/>
        <a:buChar char="Ø"/>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tx2"/>
        </a:buClr>
        <a:buFont typeface="Helvetica" pitchFamily="2"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91951085-1B72-4C21-B366-827186DF1BEC}"/>
              </a:ext>
            </a:extLst>
          </p:cNvPr>
          <p:cNvSpPr/>
          <p:nvPr userDrawn="1"/>
        </p:nvSpPr>
        <p:spPr>
          <a:xfrm>
            <a:off x="0" y="1887944"/>
            <a:ext cx="12192000" cy="4970056"/>
          </a:xfrm>
          <a:prstGeom prst="rect">
            <a:avLst/>
          </a:prstGeom>
          <a:gradFill>
            <a:gsLst>
              <a:gs pos="0">
                <a:schemeClr val="tx1">
                  <a:alpha val="0"/>
                </a:schemeClr>
              </a:gs>
              <a:gs pos="100000">
                <a:schemeClr val="tx1">
                  <a:lumMod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Otsikon paikkamerkki 2">
            <a:extLst>
              <a:ext uri="{FF2B5EF4-FFF2-40B4-BE49-F238E27FC236}">
                <a16:creationId xmlns:a16="http://schemas.microsoft.com/office/drawing/2014/main" id="{1D410575-0C90-CF44-A49B-86C7F22024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7" name="Tekstin paikkamerkki 6">
            <a:extLst>
              <a:ext uri="{FF2B5EF4-FFF2-40B4-BE49-F238E27FC236}">
                <a16:creationId xmlns:a16="http://schemas.microsoft.com/office/drawing/2014/main" id="{60520223-435B-EE40-80C6-4E34B1292446}"/>
              </a:ext>
            </a:extLst>
          </p:cNvPr>
          <p:cNvSpPr>
            <a:spLocks noGrp="1"/>
          </p:cNvSpPr>
          <p:nvPr>
            <p:ph type="body" idx="1"/>
          </p:nvPr>
        </p:nvSpPr>
        <p:spPr>
          <a:xfrm>
            <a:off x="2709332" y="2405822"/>
            <a:ext cx="6581429" cy="3407637"/>
          </a:xfrm>
          <a:prstGeom prst="rect">
            <a:avLst/>
          </a:prstGeom>
          <a:effectLst/>
        </p:spPr>
        <p:txBody>
          <a:bodyPr vert="horz" lIns="91440" tIns="45720" rIns="91440" bIns="45720" rtlCol="0">
            <a:normAutofit/>
          </a:bodyPr>
          <a:lstStyle/>
          <a:p>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E6026E83-6946-6048-8E9D-0AB3BCB56801}"/>
              </a:ext>
            </a:extLst>
          </p:cNvPr>
          <p:cNvSpPr>
            <a:spLocks noGrp="1"/>
          </p:cNvSpPr>
          <p:nvPr>
            <p:ph type="dt" sz="half" idx="2"/>
          </p:nvPr>
        </p:nvSpPr>
        <p:spPr>
          <a:xfrm>
            <a:off x="10003077" y="6356350"/>
            <a:ext cx="1095103" cy="365125"/>
          </a:xfrm>
          <a:prstGeom prst="rect">
            <a:avLst/>
          </a:prstGeom>
        </p:spPr>
        <p:txBody>
          <a:bodyPr vert="horz" lIns="91440" tIns="45720" rIns="91440" bIns="45720" rtlCol="0" anchor="ctr"/>
          <a:lstStyle>
            <a:lvl1pPr algn="r">
              <a:defRPr sz="1200">
                <a:solidFill>
                  <a:schemeClr val="bg1"/>
                </a:solidFill>
              </a:defRPr>
            </a:lvl1pPr>
          </a:lstStyle>
          <a:p>
            <a:fld id="{AC4152E5-002F-456D-9873-AA8724127BA4}" type="datetime1">
              <a:rPr lang="fi-FI" smtClean="0"/>
              <a:t>14.12.2023</a:t>
            </a:fld>
            <a:endParaRPr lang="fi-FI" dirty="0"/>
          </a:p>
        </p:txBody>
      </p:sp>
      <p:sp>
        <p:nvSpPr>
          <p:cNvPr id="6" name="Dian numeron paikkamerkki 5">
            <a:extLst>
              <a:ext uri="{FF2B5EF4-FFF2-40B4-BE49-F238E27FC236}">
                <a16:creationId xmlns:a16="http://schemas.microsoft.com/office/drawing/2014/main" id="{F3B24122-55D8-6941-8A7F-E649B6346BA0}"/>
              </a:ext>
            </a:extLst>
          </p:cNvPr>
          <p:cNvSpPr>
            <a:spLocks noGrp="1"/>
          </p:cNvSpPr>
          <p:nvPr>
            <p:ph type="sldNum" sz="quarter" idx="4"/>
          </p:nvPr>
        </p:nvSpPr>
        <p:spPr>
          <a:xfrm>
            <a:off x="11202684" y="6356350"/>
            <a:ext cx="851263" cy="365125"/>
          </a:xfrm>
          <a:prstGeom prst="rect">
            <a:avLst/>
          </a:prstGeom>
        </p:spPr>
        <p:txBody>
          <a:bodyPr vert="horz" lIns="91440" tIns="45720" rIns="91440" bIns="45720" rtlCol="0" anchor="ctr"/>
          <a:lstStyle>
            <a:lvl1pPr algn="r">
              <a:defRPr sz="1200">
                <a:solidFill>
                  <a:schemeClr val="bg1"/>
                </a:solidFill>
              </a:defRPr>
            </a:lvl1pPr>
          </a:lstStyle>
          <a:p>
            <a:fld id="{F3EE06F1-2D77-A44E-97FA-F679B9CB76D5}" type="slidenum">
              <a:rPr lang="fi-FI" smtClean="0"/>
              <a:pPr/>
              <a:t>‹#›</a:t>
            </a:fld>
            <a:endParaRPr lang="fi-FI" dirty="0"/>
          </a:p>
        </p:txBody>
      </p:sp>
      <p:pic>
        <p:nvPicPr>
          <p:cNvPr id="8" name="Kuva 7">
            <a:extLst>
              <a:ext uri="{FF2B5EF4-FFF2-40B4-BE49-F238E27FC236}">
                <a16:creationId xmlns:a16="http://schemas.microsoft.com/office/drawing/2014/main" id="{06A08069-C2E2-4F62-967A-56C270299515}"/>
              </a:ext>
            </a:extLst>
          </p:cNvPr>
          <p:cNvPicPr>
            <a:picLocks noChangeAspect="1"/>
          </p:cNvPicPr>
          <p:nvPr userDrawn="1"/>
        </p:nvPicPr>
        <p:blipFill>
          <a:blip r:embed="rId4"/>
          <a:srcRect/>
          <a:stretch/>
        </p:blipFill>
        <p:spPr>
          <a:xfrm>
            <a:off x="242781" y="6356350"/>
            <a:ext cx="1238935" cy="311634"/>
          </a:xfrm>
          <a:prstGeom prst="rect">
            <a:avLst/>
          </a:prstGeom>
        </p:spPr>
      </p:pic>
      <p:pic>
        <p:nvPicPr>
          <p:cNvPr id="9" name="Kuva 8">
            <a:extLst>
              <a:ext uri="{FF2B5EF4-FFF2-40B4-BE49-F238E27FC236}">
                <a16:creationId xmlns:a16="http://schemas.microsoft.com/office/drawing/2014/main" id="{E8F72B7E-3830-42C6-AEAC-49EC6D90E83E}"/>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0348678" y="167869"/>
            <a:ext cx="1704381" cy="655442"/>
          </a:xfrm>
          <a:prstGeom prst="rect">
            <a:avLst/>
          </a:prstGeom>
        </p:spPr>
      </p:pic>
      <p:sp>
        <p:nvSpPr>
          <p:cNvPr id="5" name="Alatunnisteen paikkamerkki 4">
            <a:extLst>
              <a:ext uri="{FF2B5EF4-FFF2-40B4-BE49-F238E27FC236}">
                <a16:creationId xmlns:a16="http://schemas.microsoft.com/office/drawing/2014/main" id="{2E7388D6-3309-47F3-AE49-06F48837C3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fi-FI" dirty="0"/>
          </a:p>
        </p:txBody>
      </p:sp>
    </p:spTree>
    <p:extLst>
      <p:ext uri="{BB962C8B-B14F-4D97-AF65-F5344CB8AC3E}">
        <p14:creationId xmlns:p14="http://schemas.microsoft.com/office/powerpoint/2010/main" val="1078044629"/>
      </p:ext>
    </p:extLst>
  </p:cSld>
  <p:clrMap bg1="lt1" tx1="dk1" bg2="lt2" tx2="dk2" accent1="accent1" accent2="accent2" accent3="accent3" accent4="accent4" accent5="accent5" accent6="accent6" hlink="hlink" folHlink="folHlink"/>
  <p:sldLayoutIdLst>
    <p:sldLayoutId id="2147483674" r:id="rId1"/>
  </p:sldLayoutIdLst>
  <p:hf hdr="0"/>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tx2"/>
        </a:buClr>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tx2"/>
        </a:buClr>
        <a:buFont typeface="Wingdings" pitchFamily="2" charset="2"/>
        <a:buChar char="Ø"/>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tx2"/>
        </a:buClr>
        <a:buFont typeface="Helvetica" pitchFamily="2"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package" Target="../embeddings/Microsoft_Excel_Worksheet1.xlsx"/><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package" Target="../embeddings/Microsoft_Excel_Worksheet3.xlsx"/><Relationship Id="rId4" Type="http://schemas.openxmlformats.org/officeDocument/2006/relationships/image" Target="../media/image16.emf"/></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package" Target="../embeddings/Microsoft_Excel_Worksheet4.xlsx"/><Relationship Id="rId1" Type="http://schemas.openxmlformats.org/officeDocument/2006/relationships/slideLayout" Target="../slideLayouts/slideLayout3.xml"/><Relationship Id="rId5" Type="http://schemas.openxmlformats.org/officeDocument/2006/relationships/image" Target="../media/image19.emf"/><Relationship Id="rId4" Type="http://schemas.openxmlformats.org/officeDocument/2006/relationships/package" Target="../embeddings/Microsoft_Excel_Worksheet5.xlsx"/></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5" name="Otsikko 24">
            <a:extLst>
              <a:ext uri="{FF2B5EF4-FFF2-40B4-BE49-F238E27FC236}">
                <a16:creationId xmlns:a16="http://schemas.microsoft.com/office/drawing/2014/main" id="{E45867E5-D815-E54D-9870-95C593BAF7AC}"/>
              </a:ext>
            </a:extLst>
          </p:cNvPr>
          <p:cNvSpPr>
            <a:spLocks noGrp="1"/>
          </p:cNvSpPr>
          <p:nvPr>
            <p:ph type="ctrTitle"/>
          </p:nvPr>
        </p:nvSpPr>
        <p:spPr>
          <a:xfrm>
            <a:off x="1487277" y="5073506"/>
            <a:ext cx="9271326" cy="976403"/>
          </a:xfrm>
          <a:solidFill>
            <a:schemeClr val="bg2"/>
          </a:solidFill>
        </p:spPr>
        <p:txBody>
          <a:bodyPr/>
          <a:lstStyle/>
          <a:p>
            <a:r>
              <a:rPr lang="fi-FI" sz="5400" dirty="0"/>
              <a:t>Nuorisotakuuavustukset 2024</a:t>
            </a:r>
          </a:p>
        </p:txBody>
      </p:sp>
      <p:sp>
        <p:nvSpPr>
          <p:cNvPr id="26" name="Alaotsikko 25">
            <a:extLst>
              <a:ext uri="{FF2B5EF4-FFF2-40B4-BE49-F238E27FC236}">
                <a16:creationId xmlns:a16="http://schemas.microsoft.com/office/drawing/2014/main" id="{F0933B86-0937-45AE-8746-1EE8A71089DC}"/>
              </a:ext>
            </a:extLst>
          </p:cNvPr>
          <p:cNvSpPr>
            <a:spLocks noGrp="1"/>
          </p:cNvSpPr>
          <p:nvPr>
            <p:ph type="subTitle" idx="1"/>
          </p:nvPr>
        </p:nvSpPr>
        <p:spPr/>
        <p:txBody>
          <a:bodyPr>
            <a:normAutofit/>
          </a:bodyPr>
          <a:lstStyle/>
          <a:p>
            <a:r>
              <a:rPr lang="fi-FI" sz="4000" dirty="0"/>
              <a:t>Työllisyys- ja kasvupalvelut</a:t>
            </a:r>
          </a:p>
        </p:txBody>
      </p:sp>
      <p:sp>
        <p:nvSpPr>
          <p:cNvPr id="6" name="Tekstiruutu 24"/>
          <p:cNvSpPr txBox="1">
            <a:spLocks noChangeArrowheads="1"/>
          </p:cNvSpPr>
          <p:nvPr/>
        </p:nvSpPr>
        <p:spPr bwMode="auto">
          <a:xfrm>
            <a:off x="9795606" y="6374456"/>
            <a:ext cx="246094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spcBef>
                <a:spcPts val="1000"/>
              </a:spcBef>
              <a:buClr>
                <a:schemeClr val="tx2"/>
              </a:buClr>
              <a:buFont typeface="Arial" panose="020B0604020202020204" pitchFamily="34" charset="0"/>
              <a:buChar char="•"/>
              <a:defRPr sz="2800">
                <a:solidFill>
                  <a:schemeClr val="tx2"/>
                </a:solidFill>
                <a:latin typeface="Calibri" panose="020F0502020204030204" pitchFamily="34" charset="0"/>
              </a:defRPr>
            </a:lvl1pPr>
            <a:lvl2pPr marL="742950" indent="-285750" algn="ctr" eaLnBrk="0" hangingPunct="0">
              <a:spcBef>
                <a:spcPts val="500"/>
              </a:spcBef>
              <a:buClr>
                <a:schemeClr val="tx2"/>
              </a:buClr>
              <a:buFont typeface="Courier New" panose="02070309020205020404" pitchFamily="49" charset="0"/>
              <a:buChar char="o"/>
              <a:defRPr sz="2400">
                <a:solidFill>
                  <a:schemeClr val="tx2"/>
                </a:solidFill>
                <a:latin typeface="Calibri" panose="020F0502020204030204" pitchFamily="34" charset="0"/>
              </a:defRPr>
            </a:lvl2pPr>
            <a:lvl3pPr marL="1143000" indent="-228600" algn="ctr" eaLnBrk="0" hangingPunct="0">
              <a:spcBef>
                <a:spcPts val="500"/>
              </a:spcBef>
              <a:buClr>
                <a:schemeClr val="tx2"/>
              </a:buClr>
              <a:buFont typeface="Wingdings" panose="05000000000000000000" pitchFamily="2" charset="2"/>
              <a:buChar char="Ø"/>
              <a:defRPr sz="2000">
                <a:solidFill>
                  <a:schemeClr val="tx2"/>
                </a:solidFill>
                <a:latin typeface="Calibri" panose="020F0502020204030204" pitchFamily="34" charset="0"/>
              </a:defRPr>
            </a:lvl3pPr>
            <a:lvl4pPr marL="1600200" indent="-228600" algn="ctr" eaLnBrk="0" hangingPunct="0">
              <a:spcBef>
                <a:spcPts val="500"/>
              </a:spcBef>
              <a:buClr>
                <a:schemeClr val="tx2"/>
              </a:buClr>
              <a:buFont typeface="Helvetica" panose="020B0604020202020204" pitchFamily="34" charset="0"/>
              <a:buChar char="−"/>
              <a:defRPr>
                <a:solidFill>
                  <a:schemeClr val="tx2"/>
                </a:solidFill>
                <a:latin typeface="Calibri" panose="020F0502020204030204" pitchFamily="34" charset="0"/>
              </a:defRPr>
            </a:lvl4pPr>
            <a:lvl5pPr marL="2057400" indent="-228600" algn="ctr" eaLnBrk="0" hangingPunct="0">
              <a:spcBef>
                <a:spcPts val="500"/>
              </a:spcBef>
              <a:buClr>
                <a:schemeClr val="tx2"/>
              </a:buClr>
              <a:buFont typeface="Arial" panose="020B0604020202020204" pitchFamily="34" charset="0"/>
              <a:buChar char="•"/>
              <a:defRPr>
                <a:solidFill>
                  <a:schemeClr val="tx2"/>
                </a:solidFill>
                <a:latin typeface="Calibri" panose="020F0502020204030204" pitchFamily="34" charset="0"/>
              </a:defRPr>
            </a:lvl5pPr>
            <a:lvl6pPr marL="2514600" indent="-228600" algn="ctr" eaLnBrk="0" fontAlgn="base" hangingPunct="0">
              <a:spcBef>
                <a:spcPts val="500"/>
              </a:spcBef>
              <a:spcAft>
                <a:spcPct val="0"/>
              </a:spcAft>
              <a:buClr>
                <a:schemeClr val="tx2"/>
              </a:buClr>
              <a:buFont typeface="Arial" panose="020B0604020202020204" pitchFamily="34" charset="0"/>
              <a:buChar char="•"/>
              <a:defRPr>
                <a:solidFill>
                  <a:schemeClr val="tx2"/>
                </a:solidFill>
                <a:latin typeface="Calibri" panose="020F0502020204030204" pitchFamily="34" charset="0"/>
              </a:defRPr>
            </a:lvl6pPr>
            <a:lvl7pPr marL="2971800" indent="-228600" algn="ctr" eaLnBrk="0" fontAlgn="base" hangingPunct="0">
              <a:spcBef>
                <a:spcPts val="500"/>
              </a:spcBef>
              <a:spcAft>
                <a:spcPct val="0"/>
              </a:spcAft>
              <a:buClr>
                <a:schemeClr val="tx2"/>
              </a:buClr>
              <a:buFont typeface="Arial" panose="020B0604020202020204" pitchFamily="34" charset="0"/>
              <a:buChar char="•"/>
              <a:defRPr>
                <a:solidFill>
                  <a:schemeClr val="tx2"/>
                </a:solidFill>
                <a:latin typeface="Calibri" panose="020F0502020204030204" pitchFamily="34" charset="0"/>
              </a:defRPr>
            </a:lvl7pPr>
            <a:lvl8pPr marL="3429000" indent="-228600" algn="ctr" eaLnBrk="0" fontAlgn="base" hangingPunct="0">
              <a:spcBef>
                <a:spcPts val="500"/>
              </a:spcBef>
              <a:spcAft>
                <a:spcPct val="0"/>
              </a:spcAft>
              <a:buClr>
                <a:schemeClr val="tx2"/>
              </a:buClr>
              <a:buFont typeface="Arial" panose="020B0604020202020204" pitchFamily="34" charset="0"/>
              <a:buChar char="•"/>
              <a:defRPr>
                <a:solidFill>
                  <a:schemeClr val="tx2"/>
                </a:solidFill>
                <a:latin typeface="Calibri" panose="020F0502020204030204" pitchFamily="34" charset="0"/>
              </a:defRPr>
            </a:lvl8pPr>
            <a:lvl9pPr marL="3886200" indent="-228600" algn="ctr" eaLnBrk="0" fontAlgn="base" hangingPunct="0">
              <a:spcBef>
                <a:spcPts val="500"/>
              </a:spcBef>
              <a:spcAft>
                <a:spcPct val="0"/>
              </a:spcAft>
              <a:buClr>
                <a:schemeClr val="tx2"/>
              </a:buClr>
              <a:buFont typeface="Arial" panose="020B0604020202020204" pitchFamily="34" charset="0"/>
              <a:buChar char="•"/>
              <a:defRPr>
                <a:solidFill>
                  <a:schemeClr val="tx2"/>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fi-FI" sz="1100" b="0" i="0" u="none" strike="noStrike" kern="1200" cap="none" spc="0" normalizeH="0" baseline="0" noProof="0" dirty="0">
                <a:ln>
                  <a:noFill/>
                </a:ln>
                <a:solidFill>
                  <a:srgbClr val="FFFFFF">
                    <a:lumMod val="85000"/>
                  </a:srgbClr>
                </a:solidFill>
                <a:effectLst/>
                <a:uLnTx/>
                <a:uFillTx/>
                <a:latin typeface="Calibri" panose="020F0502020204030204" pitchFamily="34" charset="0"/>
                <a:ea typeface="+mn-ea"/>
                <a:cs typeface="+mn-cs"/>
              </a:rPr>
              <a:t>Kuva: </a:t>
            </a:r>
            <a:r>
              <a:rPr kumimoji="0" lang="en-GB" altLang="fi-FI" sz="1100" b="0" i="0" u="none" strike="noStrike" kern="1200" cap="none" spc="0" normalizeH="0" baseline="0" noProof="0" dirty="0" err="1">
                <a:ln>
                  <a:noFill/>
                </a:ln>
                <a:solidFill>
                  <a:srgbClr val="FFFFFF">
                    <a:lumMod val="85000"/>
                  </a:srgbClr>
                </a:solidFill>
                <a:effectLst/>
                <a:uLnTx/>
                <a:uFillTx/>
                <a:latin typeface="Calibri" panose="020F0502020204030204" pitchFamily="34" charset="0"/>
                <a:ea typeface="+mn-ea"/>
                <a:cs typeface="+mn-cs"/>
              </a:rPr>
              <a:t>Skyfox</a:t>
            </a:r>
            <a:r>
              <a:rPr kumimoji="0" lang="en-GB" altLang="fi-FI" sz="1100" b="0" i="0" u="none" strike="noStrike" kern="1200" cap="none" spc="0" normalizeH="0" baseline="0" noProof="0" dirty="0">
                <a:ln>
                  <a:noFill/>
                </a:ln>
                <a:solidFill>
                  <a:srgbClr val="FFFFFF">
                    <a:lumMod val="85000"/>
                  </a:srgbClr>
                </a:solidFill>
                <a:effectLst/>
                <a:uLnTx/>
                <a:uFillTx/>
                <a:latin typeface="Calibri" panose="020F0502020204030204" pitchFamily="34" charset="0"/>
                <a:ea typeface="+mn-ea"/>
                <a:cs typeface="+mn-cs"/>
              </a:rPr>
              <a:t> / Marko Kallio</a:t>
            </a:r>
            <a:endParaRPr kumimoji="0" lang="fi-FI" altLang="fi-FI" sz="1100" b="0" i="0" u="none" strike="noStrike" kern="1200" cap="none" spc="0" normalizeH="0" baseline="0" noProof="0" dirty="0">
              <a:ln>
                <a:noFill/>
              </a:ln>
              <a:solidFill>
                <a:srgbClr val="FFFFFF">
                  <a:lumMod val="85000"/>
                </a:srgbClr>
              </a:solidFill>
              <a:effectLst/>
              <a:uLnTx/>
              <a:uFillTx/>
              <a:latin typeface="Calibri" panose="020F0502020204030204" pitchFamily="34" charset="0"/>
              <a:ea typeface="+mn-ea"/>
              <a:cs typeface="+mn-cs"/>
            </a:endParaRPr>
          </a:p>
        </p:txBody>
      </p:sp>
      <p:pic>
        <p:nvPicPr>
          <p:cNvPr id="7" name="Kuva 6" descr="Tampereen keskustan historialliset tiilirakennukset valaistuna pimeänä talvi-iltana. Taustalle levittäytyvät keskustan kerrostalot.">
            <a:extLst>
              <a:ext uri="{FF2B5EF4-FFF2-40B4-BE49-F238E27FC236}">
                <a16:creationId xmlns:a16="http://schemas.microsoft.com/office/drawing/2014/main" id="{6E445E40-9940-42F2-92FB-78968B59367A}"/>
              </a:ext>
            </a:extLst>
          </p:cNvPr>
          <p:cNvPicPr>
            <a:picLocks noChangeAspect="1"/>
          </p:cNvPicPr>
          <p:nvPr/>
        </p:nvPicPr>
        <p:blipFill>
          <a:blip r:embed="rId4"/>
          <a:stretch>
            <a:fillRect/>
          </a:stretch>
        </p:blipFill>
        <p:spPr>
          <a:xfrm>
            <a:off x="7824520" y="449608"/>
            <a:ext cx="1493649" cy="518205"/>
          </a:xfrm>
          <a:prstGeom prst="rect">
            <a:avLst/>
          </a:prstGeom>
        </p:spPr>
      </p:pic>
    </p:spTree>
    <p:extLst>
      <p:ext uri="{BB962C8B-B14F-4D97-AF65-F5344CB8AC3E}">
        <p14:creationId xmlns:p14="http://schemas.microsoft.com/office/powerpoint/2010/main" val="1878871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C1D31449-1C2F-4B14-9CBA-446808CB203E}"/>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FCC265-7263-4E13-BEDA-3DE550EC149D}" type="datetime1">
              <a:rPr kumimoji="0" lang="fi-FI" sz="1200" b="0" i="0" u="none" strike="noStrike" kern="1200" cap="none" spc="0" normalizeH="0" baseline="0" noProof="0" smtClean="0">
                <a:ln>
                  <a:noFill/>
                </a:ln>
                <a:solidFill>
                  <a:srgbClr val="212121">
                    <a:lumMod val="75000"/>
                    <a:lumOff val="2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14.12.2023</a:t>
            </a:fld>
            <a:endParaRPr kumimoji="0" lang="fi-FI" sz="1200" b="0" i="0" u="none" strike="noStrike" kern="1200" cap="none" spc="0" normalizeH="0" baseline="0" noProof="0">
              <a:ln>
                <a:noFill/>
              </a:ln>
              <a:solidFill>
                <a:srgbClr val="212121">
                  <a:lumMod val="75000"/>
                  <a:lumOff val="25000"/>
                </a:srgbClr>
              </a:solidFill>
              <a:effectLst/>
              <a:uLnTx/>
              <a:uFillTx/>
              <a:latin typeface="Calibri" panose="020F0502020204030204"/>
              <a:ea typeface="+mn-ea"/>
              <a:cs typeface="+mn-cs"/>
            </a:endParaRPr>
          </a:p>
        </p:txBody>
      </p:sp>
      <p:sp>
        <p:nvSpPr>
          <p:cNvPr id="4" name="Dian numeron paikkamerkki 3">
            <a:extLst>
              <a:ext uri="{FF2B5EF4-FFF2-40B4-BE49-F238E27FC236}">
                <a16:creationId xmlns:a16="http://schemas.microsoft.com/office/drawing/2014/main" id="{6198FC02-7471-4809-B703-85C6A3993A8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EE06F1-2D77-A44E-97FA-F679B9CB76D5}" type="slidenum">
              <a:rPr kumimoji="0" lang="fi-FI" sz="1200" b="0" i="0" u="none" strike="noStrike" kern="1200" cap="none" spc="0" normalizeH="0" baseline="0" noProof="0" smtClean="0">
                <a:ln>
                  <a:noFill/>
                </a:ln>
                <a:solidFill>
                  <a:srgbClr val="212121">
                    <a:lumMod val="75000"/>
                    <a:lumOff val="2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i-FI" sz="1200" b="0" i="0" u="none" strike="noStrike" kern="1200" cap="none" spc="0" normalizeH="0" baseline="0" noProof="0">
              <a:ln>
                <a:noFill/>
              </a:ln>
              <a:solidFill>
                <a:srgbClr val="212121">
                  <a:lumMod val="75000"/>
                  <a:lumOff val="25000"/>
                </a:srgbClr>
              </a:solidFill>
              <a:effectLst/>
              <a:uLnTx/>
              <a:uFillTx/>
              <a:latin typeface="Calibri" panose="020F0502020204030204"/>
              <a:ea typeface="+mn-ea"/>
              <a:cs typeface="+mn-cs"/>
            </a:endParaRPr>
          </a:p>
        </p:txBody>
      </p:sp>
      <p:graphicFrame>
        <p:nvGraphicFramePr>
          <p:cNvPr id="6" name="Taulukko 6">
            <a:extLst>
              <a:ext uri="{FF2B5EF4-FFF2-40B4-BE49-F238E27FC236}">
                <a16:creationId xmlns:a16="http://schemas.microsoft.com/office/drawing/2014/main" id="{849ABB16-0ECF-452E-B0F2-05868F09441C}"/>
              </a:ext>
            </a:extLst>
          </p:cNvPr>
          <p:cNvGraphicFramePr>
            <a:graphicFrameLocks noGrp="1"/>
          </p:cNvGraphicFramePr>
          <p:nvPr>
            <p:extLst>
              <p:ext uri="{D42A27DB-BD31-4B8C-83A1-F6EECF244321}">
                <p14:modId xmlns:p14="http://schemas.microsoft.com/office/powerpoint/2010/main" val="1156952068"/>
              </p:ext>
            </p:extLst>
          </p:nvPr>
        </p:nvGraphicFramePr>
        <p:xfrm>
          <a:off x="0" y="491490"/>
          <a:ext cx="12192000" cy="6475568"/>
        </p:xfrm>
        <a:graphic>
          <a:graphicData uri="http://schemas.openxmlformats.org/drawingml/2006/table">
            <a:tbl>
              <a:tblPr firstRow="1" bandRow="1">
                <a:tableStyleId>{5C22544A-7EE6-4342-B048-85BDC9FD1C3A}</a:tableStyleId>
              </a:tblPr>
              <a:tblGrid>
                <a:gridCol w="1763645">
                  <a:extLst>
                    <a:ext uri="{9D8B030D-6E8A-4147-A177-3AD203B41FA5}">
                      <a16:colId xmlns:a16="http://schemas.microsoft.com/office/drawing/2014/main" val="7805217"/>
                    </a:ext>
                  </a:extLst>
                </a:gridCol>
                <a:gridCol w="3058006">
                  <a:extLst>
                    <a:ext uri="{9D8B030D-6E8A-4147-A177-3AD203B41FA5}">
                      <a16:colId xmlns:a16="http://schemas.microsoft.com/office/drawing/2014/main" val="979983001"/>
                    </a:ext>
                  </a:extLst>
                </a:gridCol>
                <a:gridCol w="4562739">
                  <a:extLst>
                    <a:ext uri="{9D8B030D-6E8A-4147-A177-3AD203B41FA5}">
                      <a16:colId xmlns:a16="http://schemas.microsoft.com/office/drawing/2014/main" val="3836238820"/>
                    </a:ext>
                  </a:extLst>
                </a:gridCol>
                <a:gridCol w="1439503">
                  <a:extLst>
                    <a:ext uri="{9D8B030D-6E8A-4147-A177-3AD203B41FA5}">
                      <a16:colId xmlns:a16="http://schemas.microsoft.com/office/drawing/2014/main" val="2714985814"/>
                    </a:ext>
                  </a:extLst>
                </a:gridCol>
                <a:gridCol w="1368107">
                  <a:extLst>
                    <a:ext uri="{9D8B030D-6E8A-4147-A177-3AD203B41FA5}">
                      <a16:colId xmlns:a16="http://schemas.microsoft.com/office/drawing/2014/main" val="1150392265"/>
                    </a:ext>
                  </a:extLst>
                </a:gridCol>
              </a:tblGrid>
              <a:tr h="948690">
                <a:tc>
                  <a:txBody>
                    <a:bodyPr/>
                    <a:lstStyle/>
                    <a:p>
                      <a:r>
                        <a:rPr lang="fi-FI" sz="2400" dirty="0"/>
                        <a:t>Hakija </a:t>
                      </a:r>
                    </a:p>
                  </a:txBody>
                  <a:tcPr/>
                </a:tc>
                <a:tc>
                  <a:txBody>
                    <a:bodyPr/>
                    <a:lstStyle/>
                    <a:p>
                      <a:r>
                        <a:rPr lang="fi-FI" sz="2400" dirty="0"/>
                        <a:t>Kuvaus </a:t>
                      </a:r>
                    </a:p>
                  </a:txBody>
                  <a:tcPr/>
                </a:tc>
                <a:tc>
                  <a:txBody>
                    <a:bodyPr/>
                    <a:lstStyle/>
                    <a:p>
                      <a:r>
                        <a:rPr lang="fi-FI" sz="2800" dirty="0"/>
                        <a:t>Tavoite</a:t>
                      </a:r>
                    </a:p>
                  </a:txBody>
                  <a:tcPr/>
                </a:tc>
                <a:tc>
                  <a:txBody>
                    <a:bodyPr/>
                    <a:lstStyle/>
                    <a:p>
                      <a:r>
                        <a:rPr lang="fi-FI" sz="2400" dirty="0"/>
                        <a:t>Haettu summa</a:t>
                      </a:r>
                    </a:p>
                  </a:txBody>
                  <a:tcPr/>
                </a:tc>
                <a:tc>
                  <a:txBody>
                    <a:bodyPr/>
                    <a:lstStyle/>
                    <a:p>
                      <a:r>
                        <a:rPr lang="fi-FI" sz="2400" dirty="0"/>
                        <a:t>Esitys</a:t>
                      </a:r>
                    </a:p>
                  </a:txBody>
                  <a:tcPr/>
                </a:tc>
                <a:extLst>
                  <a:ext uri="{0D108BD9-81ED-4DB2-BD59-A6C34878D82A}">
                    <a16:rowId xmlns:a16="http://schemas.microsoft.com/office/drawing/2014/main" val="2196967700"/>
                  </a:ext>
                </a:extLst>
              </a:tr>
              <a:tr h="1678493">
                <a:tc>
                  <a:txBody>
                    <a:bodyPr/>
                    <a:lstStyle/>
                    <a:p>
                      <a:endParaRPr lang="fi-FI" sz="1100" b="1" kern="1200" dirty="0">
                        <a:solidFill>
                          <a:schemeClr val="dk1"/>
                        </a:solidFill>
                        <a:effectLst/>
                        <a:latin typeface="+mn-lt"/>
                        <a:ea typeface="+mn-ea"/>
                        <a:cs typeface="+mn-cs"/>
                      </a:endParaRPr>
                    </a:p>
                    <a:p>
                      <a:r>
                        <a:rPr lang="fi-FI" sz="1100" b="1" kern="1200" dirty="0">
                          <a:solidFill>
                            <a:schemeClr val="dk1"/>
                          </a:solidFill>
                          <a:effectLst/>
                          <a:latin typeface="+mn-lt"/>
                          <a:ea typeface="+mn-ea"/>
                          <a:cs typeface="+mn-cs"/>
                        </a:rPr>
                        <a:t>Tampereen seudun autismiyhdistys TSAU ry </a:t>
                      </a:r>
                    </a:p>
                    <a:p>
                      <a:endParaRPr lang="fi-FI" sz="1100" b="1" kern="1200" dirty="0">
                        <a:solidFill>
                          <a:schemeClr val="dk1"/>
                        </a:solidFill>
                        <a:effectLst/>
                        <a:latin typeface="+mn-lt"/>
                        <a:ea typeface="+mn-ea"/>
                        <a:cs typeface="+mn-cs"/>
                      </a:endParaRPr>
                    </a:p>
                    <a:p>
                      <a:r>
                        <a:rPr lang="fi-FI" sz="1100" b="1" kern="1200" dirty="0">
                          <a:solidFill>
                            <a:schemeClr val="dk1"/>
                          </a:solidFill>
                          <a:effectLst/>
                          <a:latin typeface="+mn-lt"/>
                          <a:ea typeface="+mn-ea"/>
                          <a:cs typeface="+mn-cs"/>
                        </a:rPr>
                        <a:t>Ydintaitovalmennuksesta apua nuorten toimintakyvyn vahvistamiseen</a:t>
                      </a:r>
                      <a:endParaRPr lang="fi-FI" sz="1100" kern="1200" dirty="0">
                        <a:solidFill>
                          <a:schemeClr val="dk1"/>
                        </a:solidFill>
                        <a:effectLst/>
                        <a:latin typeface="+mn-lt"/>
                        <a:ea typeface="+mn-ea"/>
                        <a:cs typeface="+mn-cs"/>
                      </a:endParaRPr>
                    </a:p>
                  </a:txBody>
                  <a:tcPr/>
                </a:tc>
                <a:tc>
                  <a:txBody>
                    <a:bodyPr/>
                    <a:lstStyle/>
                    <a:p>
                      <a:r>
                        <a:rPr lang="fi-FI" sz="1050" kern="1200" dirty="0">
                          <a:solidFill>
                            <a:schemeClr val="dk1"/>
                          </a:solidFill>
                          <a:effectLst/>
                          <a:latin typeface="+mn-lt"/>
                          <a:ea typeface="+mn-ea"/>
                          <a:cs typeface="+mn-cs"/>
                        </a:rPr>
                        <a:t>Vuoden 2023 aikana pilotoidun </a:t>
                      </a:r>
                      <a:r>
                        <a:rPr lang="fi-FI" sz="1050" kern="1200" dirty="0">
                          <a:solidFill>
                            <a:schemeClr val="dk1"/>
                          </a:solidFill>
                          <a:effectLst/>
                          <a:highlight>
                            <a:srgbClr val="FFFF00"/>
                          </a:highlight>
                          <a:latin typeface="+mn-lt"/>
                          <a:ea typeface="+mn-ea"/>
                          <a:cs typeface="+mn-cs"/>
                        </a:rPr>
                        <a:t>matalan kynnyksen tuen mallin laajentaminen. </a:t>
                      </a:r>
                      <a:r>
                        <a:rPr lang="fi-FI" sz="1050" kern="1200" dirty="0">
                          <a:solidFill>
                            <a:schemeClr val="dk1"/>
                          </a:solidFill>
                          <a:effectLst/>
                          <a:latin typeface="+mn-lt"/>
                          <a:ea typeface="+mn-ea"/>
                          <a:cs typeface="+mn-cs"/>
                        </a:rPr>
                        <a:t>Tavoitteena on syventää yhteistyötä pirkanmaalaisten toisen asteen oppilaitosten, aikuislukion, Ohjaamon ja työllisyyspalvelujen sekä kuntouttavan työtoiminnan toimijoiden kanssa. </a:t>
                      </a:r>
                      <a:endParaRPr lang="fi-FI" sz="1050" dirty="0"/>
                    </a:p>
                  </a:txBody>
                  <a:tcPr/>
                </a:tc>
                <a:tc>
                  <a:txBody>
                    <a:bodyPr/>
                    <a:lstStyle/>
                    <a:p>
                      <a:r>
                        <a:rPr lang="fi-FI" sz="1050" kern="1200" dirty="0">
                          <a:solidFill>
                            <a:schemeClr val="dk1"/>
                          </a:solidFill>
                          <a:effectLst/>
                          <a:latin typeface="+mn-lt"/>
                          <a:ea typeface="+mn-ea"/>
                          <a:cs typeface="+mn-cs"/>
                        </a:rPr>
                        <a:t>Matalan kynnyksen </a:t>
                      </a:r>
                      <a:r>
                        <a:rPr lang="fi-FI" sz="1050" kern="1200" dirty="0">
                          <a:solidFill>
                            <a:schemeClr val="dk1"/>
                          </a:solidFill>
                          <a:effectLst/>
                          <a:highlight>
                            <a:srgbClr val="FFFF00"/>
                          </a:highlight>
                          <a:latin typeface="+mn-lt"/>
                          <a:ea typeface="+mn-ea"/>
                          <a:cs typeface="+mn-cs"/>
                        </a:rPr>
                        <a:t>tukea neurokirjolla oleville nuorille</a:t>
                      </a:r>
                      <a:r>
                        <a:rPr lang="fi-FI" sz="1050" kern="1200" dirty="0">
                          <a:solidFill>
                            <a:schemeClr val="dk1"/>
                          </a:solidFill>
                          <a:effectLst/>
                          <a:latin typeface="+mn-lt"/>
                          <a:ea typeface="+mn-ea"/>
                          <a:cs typeface="+mn-cs"/>
                        </a:rPr>
                        <a:t>, joilla on vakava uhka opintojen keskeytymisestä, masennuksesta tai syrjäytymisestä. Tavoitteena on </a:t>
                      </a:r>
                      <a:r>
                        <a:rPr lang="fi-FI" sz="1050" kern="1200" dirty="0">
                          <a:solidFill>
                            <a:schemeClr val="dk1"/>
                          </a:solidFill>
                          <a:effectLst/>
                          <a:highlight>
                            <a:srgbClr val="FFFF00"/>
                          </a:highlight>
                          <a:latin typeface="+mn-lt"/>
                          <a:ea typeface="+mn-ea"/>
                          <a:cs typeface="+mn-cs"/>
                        </a:rPr>
                        <a:t>edistää</a:t>
                      </a:r>
                      <a:r>
                        <a:rPr lang="fi-FI" sz="1050" kern="1200" dirty="0">
                          <a:solidFill>
                            <a:schemeClr val="dk1"/>
                          </a:solidFill>
                          <a:effectLst/>
                          <a:latin typeface="+mn-lt"/>
                          <a:ea typeface="+mn-ea"/>
                          <a:cs typeface="+mn-cs"/>
                        </a:rPr>
                        <a:t> toimintaan osallistuvien </a:t>
                      </a:r>
                      <a:r>
                        <a:rPr lang="fi-FI" sz="1050" kern="1200" dirty="0">
                          <a:solidFill>
                            <a:schemeClr val="dk1"/>
                          </a:solidFill>
                          <a:effectLst/>
                          <a:highlight>
                            <a:srgbClr val="FFFF00"/>
                          </a:highlight>
                          <a:latin typeface="+mn-lt"/>
                          <a:ea typeface="+mn-ea"/>
                          <a:cs typeface="+mn-cs"/>
                        </a:rPr>
                        <a:t>nuorten hyvinvointia </a:t>
                      </a:r>
                      <a:r>
                        <a:rPr lang="fi-FI" sz="1050" kern="1200" dirty="0">
                          <a:solidFill>
                            <a:schemeClr val="dk1"/>
                          </a:solidFill>
                          <a:effectLst/>
                          <a:latin typeface="+mn-lt"/>
                          <a:ea typeface="+mn-ea"/>
                          <a:cs typeface="+mn-cs"/>
                        </a:rPr>
                        <a:t>tukemalla heidän toimintakykynsä ylläpitämistä ydintaitovalmennuksen keinoin. Ydintaitovalmennus pitää sisällään 4-5 tapaamiskertaa, joiden aikana nuoret saavat ohjauksen avulla ymmärryksen stressin ja motivaation vaikutuksesta toimintakykyynsä.</a:t>
                      </a:r>
                      <a:endParaRPr lang="fi-FI" sz="1050" dirty="0"/>
                    </a:p>
                  </a:txBody>
                  <a:tcPr/>
                </a:tc>
                <a:tc>
                  <a:txBody>
                    <a:bodyPr/>
                    <a:lstStyle/>
                    <a:p>
                      <a:r>
                        <a:rPr lang="fi-FI" sz="1100" dirty="0"/>
                        <a:t>30 000€</a:t>
                      </a:r>
                    </a:p>
                    <a:p>
                      <a:r>
                        <a:rPr lang="fi-FI" sz="1100" dirty="0"/>
                        <a:t>(Omarahoitusosuus 10 000€)</a:t>
                      </a:r>
                    </a:p>
                    <a:p>
                      <a:endParaRPr lang="fi-FI" sz="1100" dirty="0"/>
                    </a:p>
                    <a:p>
                      <a:r>
                        <a:rPr lang="fi-FI" sz="1100" b="1" dirty="0"/>
                        <a:t>Yksilövalmennus </a:t>
                      </a:r>
                    </a:p>
                    <a:p>
                      <a:r>
                        <a:rPr lang="fi-FI" sz="1100" b="1" dirty="0"/>
                        <a:t>50 nuorta</a:t>
                      </a:r>
                    </a:p>
                    <a:p>
                      <a:r>
                        <a:rPr lang="fi-FI" sz="1100" b="1" dirty="0"/>
                        <a:t>Ryhmävalmennus 200 nuorta</a:t>
                      </a:r>
                    </a:p>
                  </a:txBody>
                  <a:tcPr/>
                </a:tc>
                <a:tc>
                  <a:txBody>
                    <a:bodyPr/>
                    <a:lstStyle/>
                    <a:p>
                      <a:r>
                        <a:rPr lang="fi-FI" sz="1100" b="1" dirty="0"/>
                        <a:t>30 000€</a:t>
                      </a:r>
                    </a:p>
                    <a:p>
                      <a:endParaRPr lang="fi-FI" sz="1100" b="1" dirty="0"/>
                    </a:p>
                    <a:p>
                      <a:r>
                        <a:rPr lang="fi-FI" sz="1100" b="0" dirty="0"/>
                        <a:t>Hyvinvointia edistävä hanke</a:t>
                      </a:r>
                    </a:p>
                    <a:p>
                      <a:endParaRPr lang="fi-FI" sz="1100" b="0" dirty="0"/>
                    </a:p>
                    <a:p>
                      <a:r>
                        <a:rPr lang="fi-FI" sz="1100" b="0" dirty="0"/>
                        <a:t>(pisteet 29)</a:t>
                      </a:r>
                    </a:p>
                  </a:txBody>
                  <a:tcPr/>
                </a:tc>
                <a:extLst>
                  <a:ext uri="{0D108BD9-81ED-4DB2-BD59-A6C34878D82A}">
                    <a16:rowId xmlns:a16="http://schemas.microsoft.com/office/drawing/2014/main" val="2698032788"/>
                  </a:ext>
                </a:extLst>
              </a:tr>
              <a:tr h="19592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b="1" kern="1200" dirty="0">
                        <a:solidFill>
                          <a:schemeClr val="dk1"/>
                        </a:solidFill>
                        <a:effectLst/>
                        <a:latin typeface="+mn-lt"/>
                        <a:ea typeface="+mn-ea"/>
                        <a:cs typeface="+mn-cs"/>
                      </a:endParaRPr>
                    </a:p>
                    <a:p>
                      <a:r>
                        <a:rPr lang="fi-FI" sz="1100" b="1" dirty="0"/>
                        <a:t>Pirkanmaan  Uusyrityskeskus ry</a:t>
                      </a:r>
                    </a:p>
                    <a:p>
                      <a:endParaRPr lang="fi-FI" sz="1100" b="1" dirty="0"/>
                    </a:p>
                    <a:p>
                      <a:r>
                        <a:rPr lang="fi-FI" sz="1100" b="1" dirty="0"/>
                        <a:t>Nuorten valmennus Tampereen kesäyrittäjäsetelin käyttöön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50" kern="1200" dirty="0">
                          <a:solidFill>
                            <a:schemeClr val="dk1"/>
                          </a:solidFill>
                          <a:effectLst/>
                          <a:latin typeface="+mn-lt"/>
                          <a:ea typeface="+mn-ea"/>
                          <a:cs typeface="+mn-cs"/>
                        </a:rPr>
                        <a:t>Vuonna 2023 pilotoitua mallia uudistetaan aiempien toteuttajien ja osallistujien palautteen perusteella. Tuotetaan nuorten tarpeita vastaava kokonaisuus entistä vaikuttavammalla tavalla. Yhteistyö Tampereen 4H-yhdistyksen, Nuorten Yrittäjyys ja Talous NYT ry:n, </a:t>
                      </a:r>
                      <a:r>
                        <a:rPr lang="fi-FI" sz="1050" kern="1200" dirty="0" err="1">
                          <a:solidFill>
                            <a:schemeClr val="dk1"/>
                          </a:solidFill>
                          <a:effectLst/>
                          <a:latin typeface="+mn-lt"/>
                          <a:ea typeface="+mn-ea"/>
                          <a:cs typeface="+mn-cs"/>
                        </a:rPr>
                        <a:t>Tredun</a:t>
                      </a:r>
                      <a:r>
                        <a:rPr lang="fi-FI" sz="1050" kern="1200" dirty="0">
                          <a:solidFill>
                            <a:schemeClr val="dk1"/>
                          </a:solidFill>
                          <a:effectLst/>
                          <a:latin typeface="+mn-lt"/>
                          <a:ea typeface="+mn-ea"/>
                          <a:cs typeface="+mn-cs"/>
                        </a:rPr>
                        <a:t>, Tampereen Ohjaamon sekä Tampereen kaupungin työllisyys- ja kasvupalvelujen ja muiden sidosryhmien kanssa. </a:t>
                      </a:r>
                      <a:r>
                        <a:rPr lang="fi-FI" sz="1050" kern="1200" dirty="0">
                          <a:solidFill>
                            <a:schemeClr val="dk1"/>
                          </a:solidFill>
                          <a:effectLst/>
                          <a:highlight>
                            <a:srgbClr val="FFFF00"/>
                          </a:highlight>
                          <a:latin typeface="+mn-lt"/>
                          <a:ea typeface="+mn-ea"/>
                          <a:cs typeface="+mn-cs"/>
                        </a:rPr>
                        <a:t>Alku- ja jatkoinfot sekä kuuden työpajan sarja, jossa nuoria autetaan ja kannustetaan löytämään omat mielenkiinnon kohteensa ja vahvuusalueensa. </a:t>
                      </a:r>
                    </a:p>
                  </a:txBody>
                  <a:tcPr/>
                </a:tc>
                <a:tc>
                  <a:txBody>
                    <a:bodyPr/>
                    <a:lstStyle/>
                    <a:p>
                      <a:r>
                        <a:rPr lang="fi-FI" sz="1050" kern="1200" dirty="0">
                          <a:solidFill>
                            <a:schemeClr val="dk1"/>
                          </a:solidFill>
                          <a:effectLst/>
                          <a:latin typeface="+mn-lt"/>
                          <a:ea typeface="+mn-ea"/>
                          <a:cs typeface="+mn-cs"/>
                        </a:rPr>
                        <a:t>Haettava projekti </a:t>
                      </a:r>
                      <a:r>
                        <a:rPr lang="fi-FI" sz="1050" kern="1200" dirty="0">
                          <a:solidFill>
                            <a:schemeClr val="dk1"/>
                          </a:solidFill>
                          <a:effectLst/>
                          <a:highlight>
                            <a:srgbClr val="FFFF00"/>
                          </a:highlight>
                          <a:latin typeface="+mn-lt"/>
                          <a:ea typeface="+mn-ea"/>
                          <a:cs typeface="+mn-cs"/>
                        </a:rPr>
                        <a:t>tukee nuorten työllistymistä, osallisuutta ja hyvinvointia</a:t>
                      </a:r>
                      <a:r>
                        <a:rPr lang="fi-FI" sz="1050" kern="1200" dirty="0">
                          <a:solidFill>
                            <a:schemeClr val="dk1"/>
                          </a:solidFill>
                          <a:effectLst/>
                          <a:latin typeface="+mn-lt"/>
                          <a:ea typeface="+mn-ea"/>
                          <a:cs typeface="+mn-cs"/>
                        </a:rPr>
                        <a:t>. Keskeinen idea on oppia tunnistamaan omia vahvuuksia, mielenkiinnon kohteita sekä osaamisen ja innostumisen alueita, ja näitä hyödyntämällä kokea onnistumista ja päästä elämässä eteenpäin. Kaikista nuorista ei ole tarkoitus tehdä yrittäjiä, mutta </a:t>
                      </a:r>
                      <a:r>
                        <a:rPr lang="fi-FI" sz="1050" kern="1200" dirty="0">
                          <a:solidFill>
                            <a:schemeClr val="dk1"/>
                          </a:solidFill>
                          <a:effectLst/>
                          <a:highlight>
                            <a:srgbClr val="FFFF00"/>
                          </a:highlight>
                          <a:latin typeface="+mn-lt"/>
                          <a:ea typeface="+mn-ea"/>
                          <a:cs typeface="+mn-cs"/>
                        </a:rPr>
                        <a:t>yrittäjyysosaaminen ja yrittäjämäinen työskentely </a:t>
                      </a:r>
                      <a:r>
                        <a:rPr lang="fi-FI" sz="1050" kern="1200" dirty="0">
                          <a:solidFill>
                            <a:schemeClr val="dk1"/>
                          </a:solidFill>
                          <a:effectLst/>
                          <a:latin typeface="+mn-lt"/>
                          <a:ea typeface="+mn-ea"/>
                          <a:cs typeface="+mn-cs"/>
                        </a:rPr>
                        <a:t>ovat asioita, joita aivan jokainen nuori tarvitsee työnhaussa, harrastuksissaan, vapaaehtoistoiminnassa ja opinnoissaan</a:t>
                      </a:r>
                      <a:endParaRPr lang="fi-FI" sz="1050" dirty="0"/>
                    </a:p>
                  </a:txBody>
                  <a:tcPr/>
                </a:tc>
                <a:tc>
                  <a:txBody>
                    <a:bodyPr/>
                    <a:lstStyle/>
                    <a:p>
                      <a:r>
                        <a:rPr lang="fi-FI" sz="1100" dirty="0"/>
                        <a:t>30 000€</a:t>
                      </a:r>
                    </a:p>
                    <a:p>
                      <a:endParaRPr lang="fi-FI" sz="1100" dirty="0"/>
                    </a:p>
                    <a:p>
                      <a:r>
                        <a:rPr lang="fi-FI" sz="1100" dirty="0"/>
                        <a:t>(Omarahoitusosuus </a:t>
                      </a:r>
                    </a:p>
                    <a:p>
                      <a:r>
                        <a:rPr lang="fi-FI" sz="1100" dirty="0"/>
                        <a:t>2 000€)</a:t>
                      </a:r>
                    </a:p>
                    <a:p>
                      <a:endParaRPr lang="fi-FI" sz="1100" dirty="0"/>
                    </a:p>
                    <a:p>
                      <a:r>
                        <a:rPr lang="fi-FI" sz="1100" b="1" dirty="0"/>
                        <a:t>150 nuorta</a:t>
                      </a:r>
                    </a:p>
                    <a:p>
                      <a:r>
                        <a:rPr lang="fi-FI" sz="1100" b="1" dirty="0"/>
                        <a:t>100 nuorten yrittäjyyskokeilua</a:t>
                      </a:r>
                    </a:p>
                  </a:txBody>
                  <a:tcPr/>
                </a:tc>
                <a:tc>
                  <a:txBody>
                    <a:bodyPr/>
                    <a:lstStyle/>
                    <a:p>
                      <a:r>
                        <a:rPr lang="fi-FI" sz="1100" b="1" dirty="0"/>
                        <a:t>30 000€</a:t>
                      </a:r>
                    </a:p>
                    <a:p>
                      <a:endParaRPr lang="fi-FI" sz="1100" b="1" dirty="0"/>
                    </a:p>
                    <a:p>
                      <a:r>
                        <a:rPr lang="fi-FI" sz="1100" b="0" dirty="0"/>
                        <a:t>Työllistymistä edistävä hanke</a:t>
                      </a:r>
                    </a:p>
                    <a:p>
                      <a:endParaRPr lang="fi-FI" sz="1100" b="0" dirty="0"/>
                    </a:p>
                    <a:p>
                      <a:r>
                        <a:rPr lang="fi-FI" sz="1100" b="0" dirty="0"/>
                        <a:t>(pisteet 28)</a:t>
                      </a:r>
                    </a:p>
                  </a:txBody>
                  <a:tcPr/>
                </a:tc>
                <a:extLst>
                  <a:ext uri="{0D108BD9-81ED-4DB2-BD59-A6C34878D82A}">
                    <a16:rowId xmlns:a16="http://schemas.microsoft.com/office/drawing/2014/main" val="2928351276"/>
                  </a:ext>
                </a:extLst>
              </a:tr>
              <a:tr h="18891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b="1"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b="1" kern="1200" dirty="0">
                          <a:solidFill>
                            <a:schemeClr val="dk1"/>
                          </a:solidFill>
                          <a:effectLst/>
                          <a:latin typeface="+mn-lt"/>
                          <a:ea typeface="+mn-ea"/>
                          <a:cs typeface="+mn-cs"/>
                        </a:rPr>
                        <a:t>Tampereen 4H-yhdistys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b="1"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b="1"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b="1" kern="1200" dirty="0">
                          <a:solidFill>
                            <a:schemeClr val="dk1"/>
                          </a:solidFill>
                          <a:effectLst/>
                          <a:latin typeface="+mn-lt"/>
                          <a:ea typeface="+mn-ea"/>
                          <a:cs typeface="+mn-cs"/>
                        </a:rPr>
                        <a:t>Vahvuuksista tekoihin</a:t>
                      </a:r>
                      <a:endParaRPr lang="fi-FI" sz="110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50" kern="1200" dirty="0">
                          <a:solidFill>
                            <a:schemeClr val="dk1"/>
                          </a:solidFill>
                          <a:effectLst/>
                          <a:latin typeface="+mn-lt"/>
                          <a:ea typeface="+mn-ea"/>
                          <a:cs typeface="+mn-cs"/>
                        </a:rPr>
                        <a:t>Vahvuuksista tekoihin -hankkeessa </a:t>
                      </a:r>
                      <a:r>
                        <a:rPr lang="fi-FI" sz="1050" kern="1200" dirty="0">
                          <a:solidFill>
                            <a:schemeClr val="dk1"/>
                          </a:solidFill>
                          <a:effectLst/>
                          <a:highlight>
                            <a:srgbClr val="FFFF00"/>
                          </a:highlight>
                          <a:latin typeface="+mn-lt"/>
                          <a:ea typeface="+mn-ea"/>
                          <a:cs typeface="+mn-cs"/>
                        </a:rPr>
                        <a:t>toteutetaan koulutuksia</a:t>
                      </a:r>
                      <a:r>
                        <a:rPr lang="fi-FI" sz="1050" kern="1200" dirty="0">
                          <a:solidFill>
                            <a:schemeClr val="dk1"/>
                          </a:solidFill>
                          <a:effectLst/>
                          <a:latin typeface="+mn-lt"/>
                          <a:ea typeface="+mn-ea"/>
                          <a:cs typeface="+mn-cs"/>
                        </a:rPr>
                        <a:t>, joita edellisessä hankkeessa jäi toteuttamatta (Stepit työnhakuun -koulutus, Minustako tapahtumaohjaaja-koulutus, Kiertotalous ja sen mahdollisuudet-koulutus sekä Ideoi oma logo ja mainos-koulutus (yrittäjille suunnattu)). Nuoret pohtivat konkreettisesti omia vahvuuksiaan ja miten voisivat niitä hyödyntää työelämässä. </a:t>
                      </a:r>
                      <a:r>
                        <a:rPr lang="fi-FI" sz="1050" kern="1200" dirty="0">
                          <a:solidFill>
                            <a:schemeClr val="dk1"/>
                          </a:solidFill>
                          <a:effectLst/>
                          <a:highlight>
                            <a:srgbClr val="FFFF00"/>
                          </a:highlight>
                          <a:latin typeface="+mn-lt"/>
                          <a:ea typeface="+mn-ea"/>
                          <a:cs typeface="+mn-cs"/>
                        </a:rPr>
                        <a:t>Yhteistyötä</a:t>
                      </a:r>
                      <a:r>
                        <a:rPr lang="fi-FI" sz="1050" kern="1200" dirty="0">
                          <a:solidFill>
                            <a:schemeClr val="dk1"/>
                          </a:solidFill>
                          <a:effectLst/>
                          <a:latin typeface="+mn-lt"/>
                          <a:ea typeface="+mn-ea"/>
                          <a:cs typeface="+mn-cs"/>
                        </a:rPr>
                        <a:t> Pirkanmaan Uusyrityskeskus ry:n,  Ohjaamon sekä kiertotaloutta hyödyntävien yritysten  kanssa.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50" kern="1200" dirty="0">
                          <a:solidFill>
                            <a:schemeClr val="dk1"/>
                          </a:solidFill>
                          <a:effectLst/>
                          <a:latin typeface="+mn-lt"/>
                          <a:ea typeface="+mn-ea"/>
                          <a:cs typeface="+mn-cs"/>
                        </a:rPr>
                        <a:t>Tavoitteena on saada tuotua hankkeeseen osallistuville </a:t>
                      </a:r>
                      <a:r>
                        <a:rPr lang="fi-FI" sz="1050" kern="1200" dirty="0">
                          <a:solidFill>
                            <a:schemeClr val="dk1"/>
                          </a:solidFill>
                          <a:effectLst/>
                          <a:highlight>
                            <a:srgbClr val="FFFF00"/>
                          </a:highlight>
                          <a:latin typeface="+mn-lt"/>
                          <a:ea typeface="+mn-ea"/>
                          <a:cs typeface="+mn-cs"/>
                        </a:rPr>
                        <a:t>nuorille tietoa </a:t>
                      </a:r>
                      <a:r>
                        <a:rPr lang="fi-FI" sz="1050" kern="1200" dirty="0">
                          <a:solidFill>
                            <a:schemeClr val="dk1"/>
                          </a:solidFill>
                          <a:effectLst/>
                          <a:latin typeface="+mn-lt"/>
                          <a:ea typeface="+mn-ea"/>
                          <a:cs typeface="+mn-cs"/>
                        </a:rPr>
                        <a:t>mahdollisimman monipuolisesti </a:t>
                      </a:r>
                      <a:r>
                        <a:rPr lang="fi-FI" sz="1050" kern="1200" dirty="0">
                          <a:solidFill>
                            <a:schemeClr val="dk1"/>
                          </a:solidFill>
                          <a:effectLst/>
                          <a:highlight>
                            <a:srgbClr val="FFFF00"/>
                          </a:highlight>
                          <a:latin typeface="+mn-lt"/>
                          <a:ea typeface="+mn-ea"/>
                          <a:cs typeface="+mn-cs"/>
                        </a:rPr>
                        <a:t>eri työllistymis- ja yrittäjyysmahdollisuuksista</a:t>
                      </a:r>
                      <a:r>
                        <a:rPr lang="fi-FI" sz="1050" kern="1200" dirty="0">
                          <a:solidFill>
                            <a:schemeClr val="dk1"/>
                          </a:solidFill>
                          <a:effectLst/>
                          <a:latin typeface="+mn-lt"/>
                          <a:ea typeface="+mn-ea"/>
                          <a:cs typeface="+mn-cs"/>
                        </a:rPr>
                        <a:t>. Tavoitteena on myös </a:t>
                      </a:r>
                      <a:r>
                        <a:rPr lang="fi-FI" sz="1050" kern="1200" dirty="0">
                          <a:solidFill>
                            <a:schemeClr val="dk1"/>
                          </a:solidFill>
                          <a:effectLst/>
                          <a:highlight>
                            <a:srgbClr val="FFFF00"/>
                          </a:highlight>
                          <a:latin typeface="+mn-lt"/>
                          <a:ea typeface="+mn-ea"/>
                          <a:cs typeface="+mn-cs"/>
                        </a:rPr>
                        <a:t>vahvistaa</a:t>
                      </a:r>
                      <a:r>
                        <a:rPr lang="fi-FI" sz="1050" kern="1200" dirty="0">
                          <a:solidFill>
                            <a:schemeClr val="dk1"/>
                          </a:solidFill>
                          <a:effectLst/>
                          <a:latin typeface="+mn-lt"/>
                          <a:ea typeface="+mn-ea"/>
                          <a:cs typeface="+mn-cs"/>
                        </a:rPr>
                        <a:t> mukana olevien </a:t>
                      </a:r>
                      <a:r>
                        <a:rPr lang="fi-FI" sz="1050" kern="1200" dirty="0">
                          <a:solidFill>
                            <a:schemeClr val="dk1"/>
                          </a:solidFill>
                          <a:effectLst/>
                          <a:highlight>
                            <a:srgbClr val="FFFF00"/>
                          </a:highlight>
                          <a:latin typeface="+mn-lt"/>
                          <a:ea typeface="+mn-ea"/>
                          <a:cs typeface="+mn-cs"/>
                        </a:rPr>
                        <a:t>nuorten työllisyyttä ja ammattitaitoa </a:t>
                      </a:r>
                      <a:r>
                        <a:rPr lang="fi-FI" sz="1050" kern="1200" dirty="0">
                          <a:solidFill>
                            <a:schemeClr val="dk1"/>
                          </a:solidFill>
                          <a:effectLst/>
                          <a:latin typeface="+mn-lt"/>
                          <a:ea typeface="+mn-ea"/>
                          <a:cs typeface="+mn-cs"/>
                        </a:rPr>
                        <a:t>sekä vahvistaa heidän </a:t>
                      </a:r>
                      <a:r>
                        <a:rPr lang="fi-FI" sz="1050" kern="1200" dirty="0">
                          <a:solidFill>
                            <a:schemeClr val="dk1"/>
                          </a:solidFill>
                          <a:effectLst/>
                          <a:highlight>
                            <a:srgbClr val="FFFF00"/>
                          </a:highlight>
                          <a:latin typeface="+mn-lt"/>
                          <a:ea typeface="+mn-ea"/>
                          <a:cs typeface="+mn-cs"/>
                        </a:rPr>
                        <a:t>omaa osaamistaan ja mahdollisuuksia itsenäiseen elämään ja arjesta selviytymiseen</a:t>
                      </a:r>
                      <a:r>
                        <a:rPr lang="fi-FI" sz="1050" kern="1200" dirty="0">
                          <a:solidFill>
                            <a:schemeClr val="dk1"/>
                          </a:solidFill>
                          <a:effectLst/>
                          <a:latin typeface="+mn-lt"/>
                          <a:ea typeface="+mn-ea"/>
                          <a:cs typeface="+mn-cs"/>
                        </a:rPr>
                        <a:t>. Nuoret voivat aikuisen kanssa visioida omaa polkuaan työelämään ja samalla nuoren ammattitaito työelämää ajatellen vahvistuu</a:t>
                      </a:r>
                      <a:endParaRPr lang="fi-FI" sz="1050" dirty="0"/>
                    </a:p>
                  </a:txBody>
                  <a:tcPr/>
                </a:tc>
                <a:tc>
                  <a:txBody>
                    <a:bodyPr/>
                    <a:lstStyle/>
                    <a:p>
                      <a:r>
                        <a:rPr lang="fi-FI" sz="1100" dirty="0"/>
                        <a:t>30 000€</a:t>
                      </a:r>
                    </a:p>
                    <a:p>
                      <a:r>
                        <a:rPr lang="fi-FI" sz="1100" dirty="0"/>
                        <a:t>(Omarahoitusosuus </a:t>
                      </a:r>
                    </a:p>
                    <a:p>
                      <a:r>
                        <a:rPr lang="fi-FI" sz="1100" dirty="0"/>
                        <a:t>2 000 €)</a:t>
                      </a:r>
                    </a:p>
                    <a:p>
                      <a:endParaRPr lang="fi-FI" sz="1100" dirty="0"/>
                    </a:p>
                    <a:p>
                      <a:r>
                        <a:rPr lang="fi-FI" sz="1100" b="1" dirty="0"/>
                        <a:t>50 nuorta</a:t>
                      </a:r>
                    </a:p>
                  </a:txBody>
                  <a:tcPr/>
                </a:tc>
                <a:tc>
                  <a:txBody>
                    <a:bodyPr/>
                    <a:lstStyle/>
                    <a:p>
                      <a:r>
                        <a:rPr lang="fi-FI" sz="1100" b="1" dirty="0"/>
                        <a:t>30 000€</a:t>
                      </a:r>
                    </a:p>
                    <a:p>
                      <a:endParaRPr lang="fi-FI"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b="0" dirty="0"/>
                        <a:t>Työllistymistä edistävä hanke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b="0" dirty="0"/>
                        <a:t>(pisteet 27)</a:t>
                      </a:r>
                    </a:p>
                  </a:txBody>
                  <a:tcPr/>
                </a:tc>
                <a:extLst>
                  <a:ext uri="{0D108BD9-81ED-4DB2-BD59-A6C34878D82A}">
                    <a16:rowId xmlns:a16="http://schemas.microsoft.com/office/drawing/2014/main" val="3246174398"/>
                  </a:ext>
                </a:extLst>
              </a:tr>
            </a:tbl>
          </a:graphicData>
        </a:graphic>
      </p:graphicFrame>
      <p:sp>
        <p:nvSpPr>
          <p:cNvPr id="7" name="Otsikko 6">
            <a:extLst>
              <a:ext uri="{FF2B5EF4-FFF2-40B4-BE49-F238E27FC236}">
                <a16:creationId xmlns:a16="http://schemas.microsoft.com/office/drawing/2014/main" id="{79396F4F-6A33-7069-4632-3E85BCFF5555}"/>
              </a:ext>
            </a:extLst>
          </p:cNvPr>
          <p:cNvSpPr>
            <a:spLocks noGrp="1"/>
          </p:cNvSpPr>
          <p:nvPr>
            <p:ph type="title"/>
          </p:nvPr>
        </p:nvSpPr>
        <p:spPr>
          <a:xfrm>
            <a:off x="528131" y="45085"/>
            <a:ext cx="11064631" cy="1060926"/>
          </a:xfrm>
        </p:spPr>
        <p:txBody>
          <a:bodyPr>
            <a:normAutofit/>
          </a:bodyPr>
          <a:lstStyle/>
          <a:p>
            <a:pPr algn="l"/>
            <a:r>
              <a:rPr lang="fi-FI" sz="2800" dirty="0"/>
              <a:t>Hankekuvaukset</a:t>
            </a:r>
          </a:p>
        </p:txBody>
      </p:sp>
    </p:spTree>
    <p:extLst>
      <p:ext uri="{BB962C8B-B14F-4D97-AF65-F5344CB8AC3E}">
        <p14:creationId xmlns:p14="http://schemas.microsoft.com/office/powerpoint/2010/main" val="267973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84EB52A9-E727-40E2-BEF3-73C8E217652E}"/>
              </a:ext>
            </a:extLst>
          </p:cNvPr>
          <p:cNvSpPr>
            <a:spLocks noGrp="1"/>
          </p:cNvSpPr>
          <p:nvPr>
            <p:ph type="body" idx="1"/>
          </p:nvPr>
        </p:nvSpPr>
        <p:spPr/>
        <p:txBody>
          <a:bodyPr/>
          <a:lstStyle/>
          <a:p>
            <a:endParaRPr lang="fi-FI"/>
          </a:p>
        </p:txBody>
      </p:sp>
      <p:sp>
        <p:nvSpPr>
          <p:cNvPr id="4" name="Päivämäärän paikkamerkki 3">
            <a:extLst>
              <a:ext uri="{FF2B5EF4-FFF2-40B4-BE49-F238E27FC236}">
                <a16:creationId xmlns:a16="http://schemas.microsoft.com/office/drawing/2014/main" id="{93B62DB9-EA18-46DC-954B-8427C1B21CFE}"/>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9320EA-10A2-4D80-97F4-B5438742DBB6}" type="datetime1">
              <a:rPr kumimoji="0" lang="fi-FI" sz="1200" b="0" i="0" u="none" strike="noStrike" kern="1200" cap="none" spc="0" normalizeH="0" baseline="0" noProof="0" smtClean="0">
                <a:ln>
                  <a:noFill/>
                </a:ln>
                <a:solidFill>
                  <a:srgbClr val="212121">
                    <a:lumMod val="75000"/>
                    <a:lumOff val="2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14.12.2023</a:t>
            </a:fld>
            <a:endParaRPr kumimoji="0" lang="fi-FI" sz="1200" b="0" i="0" u="none" strike="noStrike" kern="1200" cap="none" spc="0" normalizeH="0" baseline="0" noProof="0">
              <a:ln>
                <a:noFill/>
              </a:ln>
              <a:solidFill>
                <a:srgbClr val="212121">
                  <a:lumMod val="75000"/>
                  <a:lumOff val="25000"/>
                </a:srgbClr>
              </a:solidFill>
              <a:effectLst/>
              <a:uLnTx/>
              <a:uFillTx/>
              <a:latin typeface="Calibri" panose="020F0502020204030204"/>
              <a:ea typeface="+mn-ea"/>
              <a:cs typeface="+mn-cs"/>
            </a:endParaRPr>
          </a:p>
        </p:txBody>
      </p:sp>
      <p:sp>
        <p:nvSpPr>
          <p:cNvPr id="5" name="Dian numeron paikkamerkki 4">
            <a:extLst>
              <a:ext uri="{FF2B5EF4-FFF2-40B4-BE49-F238E27FC236}">
                <a16:creationId xmlns:a16="http://schemas.microsoft.com/office/drawing/2014/main" id="{0F28DFDB-15BC-478F-B1D4-6BF18182FE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EE06F1-2D77-A44E-97FA-F679B9CB76D5}" type="slidenum">
              <a:rPr kumimoji="0" lang="fi-FI" sz="1200" b="0" i="0" u="none" strike="noStrike" kern="1200" cap="none" spc="0" normalizeH="0" baseline="0" noProof="0" smtClean="0">
                <a:ln>
                  <a:noFill/>
                </a:ln>
                <a:solidFill>
                  <a:srgbClr val="212121">
                    <a:lumMod val="75000"/>
                    <a:lumOff val="2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i-FI" sz="1200" b="0" i="0" u="none" strike="noStrike" kern="1200" cap="none" spc="0" normalizeH="0" baseline="0" noProof="0">
              <a:ln>
                <a:noFill/>
              </a:ln>
              <a:solidFill>
                <a:srgbClr val="212121">
                  <a:lumMod val="75000"/>
                  <a:lumOff val="25000"/>
                </a:srgbClr>
              </a:solidFill>
              <a:effectLst/>
              <a:uLnTx/>
              <a:uFillTx/>
              <a:latin typeface="Calibri" panose="020F0502020204030204"/>
              <a:ea typeface="+mn-ea"/>
              <a:cs typeface="+mn-cs"/>
            </a:endParaRPr>
          </a:p>
        </p:txBody>
      </p:sp>
      <p:graphicFrame>
        <p:nvGraphicFramePr>
          <p:cNvPr id="7" name="Taulukko 6">
            <a:extLst>
              <a:ext uri="{FF2B5EF4-FFF2-40B4-BE49-F238E27FC236}">
                <a16:creationId xmlns:a16="http://schemas.microsoft.com/office/drawing/2014/main" id="{918B2356-FF1B-4C2F-A4E9-7AD046617EF6}"/>
              </a:ext>
            </a:extLst>
          </p:cNvPr>
          <p:cNvGraphicFramePr>
            <a:graphicFrameLocks noGrp="1"/>
          </p:cNvGraphicFramePr>
          <p:nvPr>
            <p:extLst>
              <p:ext uri="{D42A27DB-BD31-4B8C-83A1-F6EECF244321}">
                <p14:modId xmlns:p14="http://schemas.microsoft.com/office/powerpoint/2010/main" val="1845689269"/>
              </p:ext>
            </p:extLst>
          </p:nvPr>
        </p:nvGraphicFramePr>
        <p:xfrm>
          <a:off x="1" y="815549"/>
          <a:ext cx="12191999" cy="6027107"/>
        </p:xfrm>
        <a:graphic>
          <a:graphicData uri="http://schemas.openxmlformats.org/drawingml/2006/table">
            <a:tbl>
              <a:tblPr firstRow="1" bandRow="1">
                <a:tableStyleId>{5C22544A-7EE6-4342-B048-85BDC9FD1C3A}</a:tableStyleId>
              </a:tblPr>
              <a:tblGrid>
                <a:gridCol w="2534855">
                  <a:extLst>
                    <a:ext uri="{9D8B030D-6E8A-4147-A177-3AD203B41FA5}">
                      <a16:colId xmlns:a16="http://schemas.microsoft.com/office/drawing/2014/main" val="7805217"/>
                    </a:ext>
                  </a:extLst>
                </a:gridCol>
                <a:gridCol w="2989269">
                  <a:extLst>
                    <a:ext uri="{9D8B030D-6E8A-4147-A177-3AD203B41FA5}">
                      <a16:colId xmlns:a16="http://schemas.microsoft.com/office/drawing/2014/main" val="979983001"/>
                    </a:ext>
                  </a:extLst>
                </a:gridCol>
                <a:gridCol w="4063186">
                  <a:extLst>
                    <a:ext uri="{9D8B030D-6E8A-4147-A177-3AD203B41FA5}">
                      <a16:colId xmlns:a16="http://schemas.microsoft.com/office/drawing/2014/main" val="3836238820"/>
                    </a:ext>
                  </a:extLst>
                </a:gridCol>
                <a:gridCol w="1360099">
                  <a:extLst>
                    <a:ext uri="{9D8B030D-6E8A-4147-A177-3AD203B41FA5}">
                      <a16:colId xmlns:a16="http://schemas.microsoft.com/office/drawing/2014/main" val="2714985814"/>
                    </a:ext>
                  </a:extLst>
                </a:gridCol>
                <a:gridCol w="1244590">
                  <a:extLst>
                    <a:ext uri="{9D8B030D-6E8A-4147-A177-3AD203B41FA5}">
                      <a16:colId xmlns:a16="http://schemas.microsoft.com/office/drawing/2014/main" val="1150392265"/>
                    </a:ext>
                  </a:extLst>
                </a:gridCol>
              </a:tblGrid>
              <a:tr h="811196">
                <a:tc>
                  <a:txBody>
                    <a:bodyPr/>
                    <a:lstStyle/>
                    <a:p>
                      <a:r>
                        <a:rPr lang="fi-FI" sz="2800" dirty="0"/>
                        <a:t>Hakija </a:t>
                      </a:r>
                    </a:p>
                  </a:txBody>
                  <a:tcPr/>
                </a:tc>
                <a:tc>
                  <a:txBody>
                    <a:bodyPr/>
                    <a:lstStyle/>
                    <a:p>
                      <a:r>
                        <a:rPr lang="fi-FI" sz="2800" dirty="0"/>
                        <a:t>Kuvaus</a:t>
                      </a:r>
                    </a:p>
                  </a:txBody>
                  <a:tcPr/>
                </a:tc>
                <a:tc>
                  <a:txBody>
                    <a:bodyPr/>
                    <a:lstStyle/>
                    <a:p>
                      <a:r>
                        <a:rPr lang="fi-FI" sz="2800" dirty="0"/>
                        <a:t>Tavoite</a:t>
                      </a:r>
                    </a:p>
                  </a:txBody>
                  <a:tcPr/>
                </a:tc>
                <a:tc>
                  <a:txBody>
                    <a:bodyPr/>
                    <a:lstStyle/>
                    <a:p>
                      <a:r>
                        <a:rPr lang="fi-FI" sz="2400" dirty="0"/>
                        <a:t>Haettu summa</a:t>
                      </a:r>
                    </a:p>
                  </a:txBody>
                  <a:tcPr/>
                </a:tc>
                <a:tc>
                  <a:txBody>
                    <a:bodyPr/>
                    <a:lstStyle/>
                    <a:p>
                      <a:r>
                        <a:rPr lang="fi-FI" sz="2400" dirty="0"/>
                        <a:t>Esitys</a:t>
                      </a:r>
                    </a:p>
                  </a:txBody>
                  <a:tcPr/>
                </a:tc>
                <a:extLst>
                  <a:ext uri="{0D108BD9-81ED-4DB2-BD59-A6C34878D82A}">
                    <a16:rowId xmlns:a16="http://schemas.microsoft.com/office/drawing/2014/main" val="2196967700"/>
                  </a:ext>
                </a:extLst>
              </a:tr>
              <a:tr h="16608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b="1"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b="1" kern="1200" dirty="0">
                          <a:solidFill>
                            <a:schemeClr val="dk1"/>
                          </a:solidFill>
                          <a:effectLst/>
                          <a:latin typeface="+mn-lt"/>
                          <a:ea typeface="+mn-ea"/>
                          <a:cs typeface="+mn-cs"/>
                        </a:rPr>
                        <a:t>Kulttuurikeskus </a:t>
                      </a:r>
                      <a:r>
                        <a:rPr lang="fi-FI" sz="1100" b="1" kern="1200" dirty="0" err="1">
                          <a:solidFill>
                            <a:schemeClr val="dk1"/>
                          </a:solidFill>
                          <a:effectLst/>
                          <a:latin typeface="+mn-lt"/>
                          <a:ea typeface="+mn-ea"/>
                          <a:cs typeface="+mn-cs"/>
                        </a:rPr>
                        <a:t>PiiPoon</a:t>
                      </a:r>
                      <a:r>
                        <a:rPr lang="fi-FI" sz="1100" b="1" kern="1200" dirty="0">
                          <a:solidFill>
                            <a:schemeClr val="dk1"/>
                          </a:solidFill>
                          <a:effectLst/>
                          <a:latin typeface="+mn-lt"/>
                          <a:ea typeface="+mn-ea"/>
                          <a:cs typeface="+mn-cs"/>
                        </a:rPr>
                        <a:t> kannatusyhdistys 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b="1"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b="1" kern="1200" dirty="0">
                          <a:solidFill>
                            <a:schemeClr val="dk1"/>
                          </a:solidFill>
                          <a:effectLst/>
                          <a:latin typeface="+mn-lt"/>
                          <a:ea typeface="+mn-ea"/>
                          <a:cs typeface="+mn-cs"/>
                        </a:rPr>
                        <a:t>Tosi-labrat nuorille Tampereen Ohjaamossa</a:t>
                      </a:r>
                      <a:endParaRPr lang="fi-FI" sz="110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50" kern="1200" dirty="0">
                          <a:solidFill>
                            <a:schemeClr val="dk1"/>
                          </a:solidFill>
                          <a:effectLst/>
                          <a:latin typeface="+mn-lt"/>
                          <a:ea typeface="+mn-ea"/>
                          <a:cs typeface="+mn-cs"/>
                        </a:rPr>
                        <a:t>Tosi-labra on taidelähtöinen prosessi </a:t>
                      </a:r>
                      <a:r>
                        <a:rPr lang="fi-FI" sz="1050" kern="1200" dirty="0">
                          <a:solidFill>
                            <a:schemeClr val="dk1"/>
                          </a:solidFill>
                          <a:effectLst/>
                          <a:highlight>
                            <a:srgbClr val="FFFF00"/>
                          </a:highlight>
                          <a:latin typeface="+mn-lt"/>
                          <a:ea typeface="+mn-ea"/>
                          <a:cs typeface="+mn-cs"/>
                        </a:rPr>
                        <a:t>nuorten hyvinvoinnin </a:t>
                      </a:r>
                      <a:r>
                        <a:rPr lang="fi-FI" sz="1050" kern="1200" dirty="0">
                          <a:solidFill>
                            <a:schemeClr val="dk1"/>
                          </a:solidFill>
                          <a:effectLst/>
                          <a:latin typeface="+mn-lt"/>
                          <a:ea typeface="+mn-ea"/>
                          <a:cs typeface="+mn-cs"/>
                        </a:rPr>
                        <a:t>tueksi. Hankkeessa kehitetään myös taidelähtöisten menetelmien vaikuttavuuden arviointia yhdessä nuorten kanssa. Toiminnassa jatketaan nuorten osallisuuden kokemuksen ja toiminnan vaikutusten  arvioinnin työkalujen Vapaaehtoisen kulttuurikirjaaminen sekä osallisuusindikaattori (THL) kehittämistä ja käyttöönottoa yhdessä nuorten kanssa.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50" kern="1200" dirty="0">
                          <a:solidFill>
                            <a:schemeClr val="dk1"/>
                          </a:solidFill>
                          <a:effectLst/>
                          <a:latin typeface="+mn-lt"/>
                          <a:ea typeface="+mn-ea"/>
                          <a:cs typeface="+mn-cs"/>
                        </a:rPr>
                        <a:t>Toiminta tukee nuoria </a:t>
                      </a:r>
                      <a:r>
                        <a:rPr lang="fi-FI" sz="1050" kern="1200" dirty="0">
                          <a:solidFill>
                            <a:schemeClr val="dk1"/>
                          </a:solidFill>
                          <a:effectLst/>
                          <a:highlight>
                            <a:srgbClr val="FFFF00"/>
                          </a:highlight>
                          <a:latin typeface="+mn-lt"/>
                          <a:ea typeface="+mn-ea"/>
                          <a:cs typeface="+mn-cs"/>
                        </a:rPr>
                        <a:t>tunnistamaan ja purkamaan työllistymisensä esteitä sekä tukee nuorten kokonaisvaltaista hyvinvointia . </a:t>
                      </a:r>
                      <a:r>
                        <a:rPr lang="fi-FI" sz="1050" kern="1200" dirty="0">
                          <a:solidFill>
                            <a:schemeClr val="dk1"/>
                          </a:solidFill>
                          <a:effectLst/>
                          <a:latin typeface="+mn-lt"/>
                          <a:ea typeface="+mn-ea"/>
                          <a:cs typeface="+mn-cs"/>
                        </a:rPr>
                        <a:t>Nuorten omien haitallisten luuppien ja jopa traumaperäisten osallistumisen haasteiden ja esteiden tunnistaminen ja purkaminen.  Nuorten osallisuuden kokemukset ja itsetuntemus on lisääntyneet. Nuorten </a:t>
                      </a:r>
                      <a:r>
                        <a:rPr lang="fi-FI" sz="1050" kern="1200" dirty="0">
                          <a:solidFill>
                            <a:schemeClr val="dk1"/>
                          </a:solidFill>
                          <a:effectLst/>
                          <a:highlight>
                            <a:srgbClr val="FFFF00"/>
                          </a:highlight>
                          <a:latin typeface="+mn-lt"/>
                          <a:ea typeface="+mn-ea"/>
                          <a:cs typeface="+mn-cs"/>
                        </a:rPr>
                        <a:t>kyvyt, motivaatio ja mahdollisuudet oman hyvinvoinnin ja yhteiskuntaan osallistumisen ovat vahvistuneet</a:t>
                      </a:r>
                      <a:r>
                        <a:rPr lang="fi-FI" sz="1050" kern="1200" dirty="0">
                          <a:solidFill>
                            <a:schemeClr val="dk1"/>
                          </a:solidFill>
                          <a:effectLst/>
                          <a:latin typeface="+mn-lt"/>
                          <a:ea typeface="+mn-ea"/>
                          <a:cs typeface="+mn-cs"/>
                        </a:rPr>
                        <a:t>.</a:t>
                      </a:r>
                    </a:p>
                  </a:txBody>
                  <a:tcPr/>
                </a:tc>
                <a:tc>
                  <a:txBody>
                    <a:bodyPr/>
                    <a:lstStyle/>
                    <a:p>
                      <a:r>
                        <a:rPr lang="fi-FI" sz="1100" dirty="0">
                          <a:latin typeface="+mn-lt"/>
                        </a:rPr>
                        <a:t>30 000€ (Omarahoitusosuus </a:t>
                      </a:r>
                      <a:r>
                        <a:rPr lang="fi-FI" sz="1100" b="0" i="0" u="none" strike="noStrike" dirty="0">
                          <a:solidFill>
                            <a:srgbClr val="000000"/>
                          </a:solidFill>
                          <a:effectLst/>
                          <a:latin typeface="+mn-lt"/>
                        </a:rPr>
                        <a:t>3 000€)</a:t>
                      </a:r>
                    </a:p>
                    <a:p>
                      <a:endParaRPr lang="fi-FI" sz="1100" dirty="0">
                        <a:latin typeface="+mn-lt"/>
                      </a:endParaRPr>
                    </a:p>
                    <a:p>
                      <a:r>
                        <a:rPr lang="fi-FI" sz="1100" b="1" dirty="0">
                          <a:latin typeface="+mn-lt"/>
                        </a:rPr>
                        <a:t>60 nuorta</a:t>
                      </a:r>
                    </a:p>
                  </a:txBody>
                  <a:tcPr/>
                </a:tc>
                <a:tc>
                  <a:txBody>
                    <a:bodyPr/>
                    <a:lstStyle/>
                    <a:p>
                      <a:r>
                        <a:rPr lang="fi-FI" sz="1100" b="1" dirty="0">
                          <a:latin typeface="+mn-lt"/>
                        </a:rPr>
                        <a:t>30 000€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b="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b="0" dirty="0">
                          <a:latin typeface="+mn-lt"/>
                        </a:rPr>
                        <a:t>Hyvinvointia edistävä hanke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b="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b="0" dirty="0">
                          <a:latin typeface="+mn-lt"/>
                        </a:rPr>
                        <a:t>(pisteet 27)</a:t>
                      </a:r>
                    </a:p>
                  </a:txBody>
                  <a:tcPr/>
                </a:tc>
                <a:extLst>
                  <a:ext uri="{0D108BD9-81ED-4DB2-BD59-A6C34878D82A}">
                    <a16:rowId xmlns:a16="http://schemas.microsoft.com/office/drawing/2014/main" val="2698032788"/>
                  </a:ext>
                </a:extLst>
              </a:tr>
              <a:tr h="16674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b="1"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b="1" kern="1200" dirty="0">
                          <a:solidFill>
                            <a:schemeClr val="dk1"/>
                          </a:solidFill>
                          <a:effectLst/>
                          <a:latin typeface="+mn-lt"/>
                          <a:ea typeface="+mn-ea"/>
                          <a:cs typeface="+mn-cs"/>
                        </a:rPr>
                        <a:t>Silta-Valmennusyhdistys 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b="1"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b="1" kern="1200" dirty="0">
                          <a:solidFill>
                            <a:schemeClr val="dk1"/>
                          </a:solidFill>
                          <a:effectLst/>
                          <a:latin typeface="+mn-lt"/>
                          <a:ea typeface="+mn-ea"/>
                          <a:cs typeface="+mn-cs"/>
                        </a:rPr>
                        <a:t>Yhteisökino</a:t>
                      </a:r>
                      <a:endParaRPr lang="fi-FI" sz="110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50" kern="1200" dirty="0">
                          <a:solidFill>
                            <a:schemeClr val="dk1"/>
                          </a:solidFill>
                          <a:effectLst/>
                          <a:latin typeface="+mn-lt"/>
                          <a:ea typeface="+mn-ea"/>
                          <a:cs typeface="+mn-cs"/>
                        </a:rPr>
                        <a:t>Työ- ja opiskeluelämän ulkopuolella olevien nuorten </a:t>
                      </a:r>
                      <a:r>
                        <a:rPr lang="fi-FI" sz="1050" kern="1200" dirty="0">
                          <a:solidFill>
                            <a:schemeClr val="dk1"/>
                          </a:solidFill>
                          <a:effectLst/>
                          <a:highlight>
                            <a:srgbClr val="FFFF00"/>
                          </a:highlight>
                          <a:latin typeface="+mn-lt"/>
                          <a:ea typeface="+mn-ea"/>
                          <a:cs typeface="+mn-cs"/>
                        </a:rPr>
                        <a:t>työllistymistä, ammattitaidon kehittymistä sekä osallisuutta ja hyvinvointia edistävä </a:t>
                      </a:r>
                      <a:r>
                        <a:rPr lang="fi-FI" sz="1050" kern="1200" dirty="0">
                          <a:solidFill>
                            <a:schemeClr val="dk1"/>
                          </a:solidFill>
                          <a:effectLst/>
                          <a:latin typeface="+mn-lt"/>
                          <a:ea typeface="+mn-ea"/>
                          <a:cs typeface="+mn-cs"/>
                        </a:rPr>
                        <a:t>hanke. Toiminnan sisältönä on elokuvan tekemisen prosessi nuorten toteuttamana alusta loppuun saakka. Prosessi tukee nuorten osallisuutta, toimijuutta, ammatillisen osaamisen kehittymistä, uraohjaustaitoja sekä työllistymiseen liittyviä taitoja. Yhteistyökumppanina hankkeelle toimii </a:t>
                      </a:r>
                      <a:r>
                        <a:rPr lang="fi-FI" sz="1050" kern="1200" dirty="0" err="1">
                          <a:solidFill>
                            <a:schemeClr val="dk1"/>
                          </a:solidFill>
                          <a:effectLst/>
                          <a:latin typeface="+mn-lt"/>
                          <a:ea typeface="+mn-ea"/>
                          <a:cs typeface="+mn-cs"/>
                        </a:rPr>
                        <a:t>Tredun</a:t>
                      </a:r>
                      <a:r>
                        <a:rPr lang="fi-FI" sz="1050" kern="1200" dirty="0">
                          <a:solidFill>
                            <a:schemeClr val="dk1"/>
                          </a:solidFill>
                          <a:effectLst/>
                          <a:latin typeface="+mn-lt"/>
                          <a:ea typeface="+mn-ea"/>
                          <a:cs typeface="+mn-cs"/>
                        </a:rPr>
                        <a:t> </a:t>
                      </a:r>
                      <a:r>
                        <a:rPr lang="fi-FI" sz="1050" kern="1200" dirty="0" err="1">
                          <a:solidFill>
                            <a:schemeClr val="dk1"/>
                          </a:solidFill>
                          <a:effectLst/>
                          <a:latin typeface="+mn-lt"/>
                          <a:ea typeface="+mn-ea"/>
                          <a:cs typeface="+mn-cs"/>
                        </a:rPr>
                        <a:t>Mediapoliksen</a:t>
                      </a:r>
                      <a:r>
                        <a:rPr lang="fi-FI" sz="1050" kern="1200" dirty="0">
                          <a:solidFill>
                            <a:schemeClr val="dk1"/>
                          </a:solidFill>
                          <a:effectLst/>
                          <a:latin typeface="+mn-lt"/>
                          <a:ea typeface="+mn-ea"/>
                          <a:cs typeface="+mn-cs"/>
                        </a:rPr>
                        <a:t> media-alan koulutus.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50" kern="1200" dirty="0">
                          <a:solidFill>
                            <a:schemeClr val="dk1"/>
                          </a:solidFill>
                          <a:effectLst/>
                          <a:latin typeface="+mn-lt"/>
                          <a:ea typeface="+mn-ea"/>
                          <a:cs typeface="+mn-cs"/>
                        </a:rPr>
                        <a:t>Tavoitteena on voimaannuttaa nuoria, tukea heitä l</a:t>
                      </a:r>
                      <a:r>
                        <a:rPr lang="fi-FI" sz="1050" kern="1200" dirty="0">
                          <a:solidFill>
                            <a:schemeClr val="dk1"/>
                          </a:solidFill>
                          <a:effectLst/>
                          <a:highlight>
                            <a:srgbClr val="FFFF00"/>
                          </a:highlight>
                          <a:latin typeface="+mn-lt"/>
                          <a:ea typeface="+mn-ea"/>
                          <a:cs typeface="+mn-cs"/>
                        </a:rPr>
                        <a:t>öytämään</a:t>
                      </a:r>
                      <a:r>
                        <a:rPr lang="fi-FI" sz="1050" kern="1200" dirty="0">
                          <a:solidFill>
                            <a:schemeClr val="dk1"/>
                          </a:solidFill>
                          <a:effectLst/>
                          <a:latin typeface="+mn-lt"/>
                          <a:ea typeface="+mn-ea"/>
                          <a:cs typeface="+mn-cs"/>
                        </a:rPr>
                        <a:t> omia </a:t>
                      </a:r>
                      <a:r>
                        <a:rPr lang="fi-FI" sz="1050" kern="1200" dirty="0">
                          <a:solidFill>
                            <a:schemeClr val="dk1"/>
                          </a:solidFill>
                          <a:effectLst/>
                          <a:highlight>
                            <a:srgbClr val="FFFF00"/>
                          </a:highlight>
                          <a:latin typeface="+mn-lt"/>
                          <a:ea typeface="+mn-ea"/>
                          <a:cs typeface="+mn-cs"/>
                        </a:rPr>
                        <a:t>ammatillisia kiinnostuksen kohteitaan, opettaa nuorille työelämässä tarvittavia taitoja sekä ohjata nuoria kohti opintoja ja töitä</a:t>
                      </a:r>
                      <a:r>
                        <a:rPr lang="fi-FI" sz="1050" kern="1200" dirty="0">
                          <a:solidFill>
                            <a:schemeClr val="dk1"/>
                          </a:solidFill>
                          <a:effectLst/>
                          <a:latin typeface="+mn-lt"/>
                          <a:ea typeface="+mn-ea"/>
                          <a:cs typeface="+mn-cs"/>
                        </a:rPr>
                        <a:t>.  Hankkeen päätyttyä nuorten oman osaamisen tunnistaminen, uraohjaustaidot sekä alaan liittyvä ammattitaito ovat kasvaneet. Nuorten osaamista tunnistetaan ja tunnustetaan </a:t>
                      </a:r>
                      <a:r>
                        <a:rPr lang="fi-FI" sz="1050" kern="1200" dirty="0">
                          <a:solidFill>
                            <a:schemeClr val="dk1"/>
                          </a:solidFill>
                          <a:effectLst/>
                          <a:highlight>
                            <a:srgbClr val="FFFF00"/>
                          </a:highlight>
                          <a:latin typeface="+mn-lt"/>
                          <a:ea typeface="+mn-ea"/>
                          <a:cs typeface="+mn-cs"/>
                        </a:rPr>
                        <a:t>yhteistyössä </a:t>
                      </a:r>
                      <a:r>
                        <a:rPr lang="fi-FI" sz="1050" kern="1200" dirty="0" err="1">
                          <a:solidFill>
                            <a:schemeClr val="dk1"/>
                          </a:solidFill>
                          <a:effectLst/>
                          <a:highlight>
                            <a:srgbClr val="FFFF00"/>
                          </a:highlight>
                          <a:latin typeface="+mn-lt"/>
                          <a:ea typeface="+mn-ea"/>
                          <a:cs typeface="+mn-cs"/>
                        </a:rPr>
                        <a:t>Tredun</a:t>
                      </a:r>
                      <a:r>
                        <a:rPr lang="fi-FI" sz="1050" kern="1200" dirty="0">
                          <a:solidFill>
                            <a:schemeClr val="dk1"/>
                          </a:solidFill>
                          <a:effectLst/>
                          <a:highlight>
                            <a:srgbClr val="FFFF00"/>
                          </a:highlight>
                          <a:latin typeface="+mn-lt"/>
                          <a:ea typeface="+mn-ea"/>
                          <a:cs typeface="+mn-cs"/>
                        </a:rPr>
                        <a:t> kanssa ja heitä jatko-ohjataan nuoren tilannetta tukien kohti koulutusta ja työtä</a:t>
                      </a:r>
                      <a:r>
                        <a:rPr lang="fi-FI" sz="1050" kern="1200" dirty="0">
                          <a:solidFill>
                            <a:schemeClr val="dk1"/>
                          </a:solidFill>
                          <a:effectLst/>
                          <a:latin typeface="+mn-lt"/>
                          <a:ea typeface="+mn-ea"/>
                          <a:cs typeface="+mn-cs"/>
                        </a:rPr>
                        <a:t>. </a:t>
                      </a:r>
                    </a:p>
                  </a:txBody>
                  <a:tcPr/>
                </a:tc>
                <a:tc>
                  <a:txBody>
                    <a:bodyPr/>
                    <a:lstStyle/>
                    <a:p>
                      <a:r>
                        <a:rPr lang="fi-FI" sz="1100" dirty="0"/>
                        <a:t>30 000€</a:t>
                      </a:r>
                    </a:p>
                    <a:p>
                      <a:r>
                        <a:rPr lang="fi-FI" sz="1100" dirty="0"/>
                        <a:t>(Omarahoitusosuus 3 000€)</a:t>
                      </a:r>
                    </a:p>
                    <a:p>
                      <a:endParaRPr lang="fi-FI" sz="1100" dirty="0"/>
                    </a:p>
                    <a:p>
                      <a:r>
                        <a:rPr lang="fi-FI" sz="1100" b="1" dirty="0"/>
                        <a:t>50 nuorta</a:t>
                      </a:r>
                    </a:p>
                  </a:txBody>
                  <a:tcPr/>
                </a:tc>
                <a:tc>
                  <a:txBody>
                    <a:bodyPr/>
                    <a:lstStyle/>
                    <a:p>
                      <a:r>
                        <a:rPr lang="fi-FI" sz="1100" b="1" dirty="0"/>
                        <a:t>28 000€</a:t>
                      </a:r>
                    </a:p>
                    <a:p>
                      <a:endParaRPr lang="fi-FI" sz="1100" b="1" dirty="0"/>
                    </a:p>
                    <a:p>
                      <a:r>
                        <a:rPr lang="fi-FI" sz="1100" b="0" dirty="0"/>
                        <a:t>Työllistymistä edistävä hanke</a:t>
                      </a:r>
                    </a:p>
                    <a:p>
                      <a:endParaRPr lang="fi-FI" sz="1100" b="0" dirty="0"/>
                    </a:p>
                    <a:p>
                      <a:r>
                        <a:rPr lang="fi-FI" sz="1100" b="0" dirty="0"/>
                        <a:t>(pisteet 25)</a:t>
                      </a:r>
                    </a:p>
                  </a:txBody>
                  <a:tcPr/>
                </a:tc>
                <a:extLst>
                  <a:ext uri="{0D108BD9-81ED-4DB2-BD59-A6C34878D82A}">
                    <a16:rowId xmlns:a16="http://schemas.microsoft.com/office/drawing/2014/main" val="2928351276"/>
                  </a:ext>
                </a:extLst>
              </a:tr>
              <a:tr h="18251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b="1"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b="1" kern="1200" dirty="0">
                          <a:solidFill>
                            <a:schemeClr val="dk1"/>
                          </a:solidFill>
                          <a:effectLst/>
                          <a:latin typeface="+mn-lt"/>
                          <a:ea typeface="+mn-ea"/>
                          <a:cs typeface="+mn-cs"/>
                        </a:rPr>
                        <a:t>Lähi-idän naisten yhdistys 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b="1"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b="1" kern="1200" dirty="0">
                          <a:solidFill>
                            <a:schemeClr val="dk1"/>
                          </a:solidFill>
                          <a:effectLst/>
                          <a:latin typeface="+mn-lt"/>
                          <a:ea typeface="+mn-ea"/>
                          <a:cs typeface="+mn-cs"/>
                        </a:rPr>
                        <a:t>Ensiaskeleet työelämään</a:t>
                      </a:r>
                      <a:endParaRPr lang="fi-FI" sz="1100" kern="1200" dirty="0">
                        <a:solidFill>
                          <a:schemeClr val="dk1"/>
                        </a:solidFill>
                        <a:effectLst/>
                        <a:latin typeface="+mn-lt"/>
                        <a:ea typeface="+mn-ea"/>
                        <a:cs typeface="+mn-cs"/>
                      </a:endParaRPr>
                    </a:p>
                  </a:txBody>
                  <a:tcPr/>
                </a:tc>
                <a:tc>
                  <a:txBody>
                    <a:bodyPr/>
                    <a:lstStyle/>
                    <a:p>
                      <a:r>
                        <a:rPr lang="fi-FI" sz="1050" kern="1200" dirty="0">
                          <a:solidFill>
                            <a:schemeClr val="dk1"/>
                          </a:solidFill>
                          <a:effectLst/>
                          <a:latin typeface="+mn-lt"/>
                          <a:ea typeface="+mn-ea"/>
                          <a:cs typeface="+mn-cs"/>
                        </a:rPr>
                        <a:t>Tukitoimenpiteitä 16-29 –vuotiaille </a:t>
                      </a:r>
                      <a:r>
                        <a:rPr lang="fi-FI" sz="1050" kern="1200" dirty="0">
                          <a:solidFill>
                            <a:schemeClr val="dk1"/>
                          </a:solidFill>
                          <a:effectLst/>
                          <a:highlight>
                            <a:srgbClr val="FFFF00"/>
                          </a:highlight>
                          <a:latin typeface="+mn-lt"/>
                          <a:ea typeface="+mn-ea"/>
                          <a:cs typeface="+mn-cs"/>
                        </a:rPr>
                        <a:t>maahanmuuttaja-taustaisille nuorille.  </a:t>
                      </a:r>
                      <a:r>
                        <a:rPr lang="fi-FI" sz="1050" kern="1200" dirty="0">
                          <a:solidFill>
                            <a:schemeClr val="dk1"/>
                          </a:solidFill>
                          <a:effectLst/>
                          <a:latin typeface="+mn-lt"/>
                          <a:ea typeface="+mn-ea"/>
                          <a:cs typeface="+mn-cs"/>
                        </a:rPr>
                        <a:t>Hanke koostuu kolmesta elementistä: 1) </a:t>
                      </a:r>
                      <a:r>
                        <a:rPr lang="fi-FI" sz="1050" kern="1200" dirty="0">
                          <a:solidFill>
                            <a:schemeClr val="dk1"/>
                          </a:solidFill>
                          <a:effectLst/>
                          <a:highlight>
                            <a:srgbClr val="FFFF00"/>
                          </a:highlight>
                          <a:latin typeface="+mn-lt"/>
                          <a:ea typeface="+mn-ea"/>
                          <a:cs typeface="+mn-cs"/>
                        </a:rPr>
                        <a:t>työpajoja,</a:t>
                      </a:r>
                      <a:r>
                        <a:rPr lang="fi-FI" sz="1050" kern="1200" dirty="0">
                          <a:solidFill>
                            <a:schemeClr val="dk1"/>
                          </a:solidFill>
                          <a:effectLst/>
                          <a:latin typeface="+mn-lt"/>
                          <a:ea typeface="+mn-ea"/>
                          <a:cs typeface="+mn-cs"/>
                        </a:rPr>
                        <a:t> työhakemusten ja ansioluetteloiden tekemiseen yhdessä ammattilaisten kanssa 2) </a:t>
                      </a:r>
                      <a:r>
                        <a:rPr lang="fi-FI" sz="1050" kern="1200" dirty="0">
                          <a:solidFill>
                            <a:schemeClr val="dk1"/>
                          </a:solidFill>
                          <a:effectLst/>
                          <a:highlight>
                            <a:srgbClr val="FFFF00"/>
                          </a:highlight>
                          <a:latin typeface="+mn-lt"/>
                          <a:ea typeface="+mn-ea"/>
                          <a:cs typeface="+mn-cs"/>
                        </a:rPr>
                        <a:t>asiantuntijapuheenvuoroja</a:t>
                      </a:r>
                      <a:r>
                        <a:rPr lang="fi-FI" sz="1050" kern="1200" dirty="0">
                          <a:solidFill>
                            <a:schemeClr val="dk1"/>
                          </a:solidFill>
                          <a:effectLst/>
                          <a:latin typeface="+mn-lt"/>
                          <a:ea typeface="+mn-ea"/>
                          <a:cs typeface="+mn-cs"/>
                        </a:rPr>
                        <a:t> ja </a:t>
                      </a:r>
                      <a:r>
                        <a:rPr lang="fi-FI" sz="1050" kern="1200" dirty="0">
                          <a:solidFill>
                            <a:schemeClr val="dk1"/>
                          </a:solidFill>
                          <a:effectLst/>
                          <a:highlight>
                            <a:srgbClr val="FFFF00"/>
                          </a:highlight>
                          <a:latin typeface="+mn-lt"/>
                          <a:ea typeface="+mn-ea"/>
                          <a:cs typeface="+mn-cs"/>
                        </a:rPr>
                        <a:t>keskustelua ura- ja opiskelumahdollisuuksista</a:t>
                      </a:r>
                      <a:r>
                        <a:rPr lang="fi-FI" sz="1050" kern="1200" dirty="0">
                          <a:solidFill>
                            <a:schemeClr val="dk1"/>
                          </a:solidFill>
                          <a:effectLst/>
                          <a:latin typeface="+mn-lt"/>
                          <a:ea typeface="+mn-ea"/>
                          <a:cs typeface="+mn-cs"/>
                        </a:rPr>
                        <a:t>, mitkä auttaa nuoria paremmin hahmottamaan erilaisia urapolkuja ja opintomahdollisuuksia matkalla kohti omia haaveita. 3) </a:t>
                      </a:r>
                      <a:r>
                        <a:rPr lang="fi-FI" sz="1050" kern="1200" dirty="0">
                          <a:solidFill>
                            <a:schemeClr val="dk1"/>
                          </a:solidFill>
                          <a:effectLst/>
                          <a:highlight>
                            <a:srgbClr val="FFFF00"/>
                          </a:highlight>
                          <a:latin typeface="+mn-lt"/>
                          <a:ea typeface="+mn-ea"/>
                          <a:cs typeface="+mn-cs"/>
                        </a:rPr>
                        <a:t>mentorointiohjelma</a:t>
                      </a:r>
                      <a:r>
                        <a:rPr lang="fi-FI" sz="1050" kern="1200" dirty="0">
                          <a:solidFill>
                            <a:schemeClr val="dk1"/>
                          </a:solidFill>
                          <a:effectLst/>
                          <a:latin typeface="+mn-lt"/>
                          <a:ea typeface="+mn-ea"/>
                          <a:cs typeface="+mn-cs"/>
                        </a:rPr>
                        <a:t>,  eri alan ammattilaiset toimivat mentoreina nuorille. </a:t>
                      </a:r>
                      <a:endParaRPr lang="fi-FI"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50" kern="1200" dirty="0">
                          <a:solidFill>
                            <a:schemeClr val="dk1"/>
                          </a:solidFill>
                          <a:effectLst/>
                          <a:latin typeface="+mn-lt"/>
                          <a:ea typeface="+mn-ea"/>
                          <a:cs typeface="+mn-cs"/>
                        </a:rPr>
                        <a:t>Tavoitteena on </a:t>
                      </a:r>
                      <a:r>
                        <a:rPr lang="fi-FI" sz="1050" kern="1200" dirty="0">
                          <a:solidFill>
                            <a:schemeClr val="dk1"/>
                          </a:solidFill>
                          <a:effectLst/>
                          <a:highlight>
                            <a:srgbClr val="FFFF00"/>
                          </a:highlight>
                          <a:latin typeface="+mn-lt"/>
                          <a:ea typeface="+mn-ea"/>
                          <a:cs typeface="+mn-cs"/>
                        </a:rPr>
                        <a:t>parantaa maahanmuuttajataustaisten </a:t>
                      </a:r>
                      <a:r>
                        <a:rPr lang="fi-FI" sz="1050" kern="1200" dirty="0">
                          <a:solidFill>
                            <a:schemeClr val="dk1"/>
                          </a:solidFill>
                          <a:effectLst/>
                          <a:latin typeface="+mn-lt"/>
                          <a:ea typeface="+mn-ea"/>
                          <a:cs typeface="+mn-cs"/>
                        </a:rPr>
                        <a:t>ja etenkin Lähi-idän maista lähtöisin olevien </a:t>
                      </a:r>
                      <a:r>
                        <a:rPr lang="fi-FI" sz="1050" kern="1200" dirty="0">
                          <a:solidFill>
                            <a:schemeClr val="dk1"/>
                          </a:solidFill>
                          <a:effectLst/>
                          <a:highlight>
                            <a:srgbClr val="FFFF00"/>
                          </a:highlight>
                          <a:latin typeface="+mn-lt"/>
                          <a:ea typeface="+mn-ea"/>
                          <a:cs typeface="+mn-cs"/>
                        </a:rPr>
                        <a:t>nuorten työllistymistä ja auttaa heitä hahmottamaan mahdollisuuksiaan ja potentiaalinsa sekä asettamaan tavoitteita työuran suunnittelussa</a:t>
                      </a:r>
                      <a:r>
                        <a:rPr lang="fi-FI" sz="1050" kern="1200" dirty="0">
                          <a:solidFill>
                            <a:schemeClr val="dk1"/>
                          </a:solidFill>
                          <a:effectLst/>
                          <a:latin typeface="+mn-lt"/>
                          <a:ea typeface="+mn-ea"/>
                          <a:cs typeface="+mn-cs"/>
                        </a:rPr>
                        <a:t>. Yhdessä nuori ja mentori visioivat tulevaisuutta, miettivät tavoitteita ja suunnittelevat </a:t>
                      </a:r>
                      <a:r>
                        <a:rPr lang="fi-FI" sz="1050" kern="1200" dirty="0">
                          <a:solidFill>
                            <a:schemeClr val="dk1"/>
                          </a:solidFill>
                          <a:effectLst/>
                          <a:highlight>
                            <a:srgbClr val="FFFF00"/>
                          </a:highlight>
                          <a:latin typeface="+mn-lt"/>
                          <a:ea typeface="+mn-ea"/>
                          <a:cs typeface="+mn-cs"/>
                        </a:rPr>
                        <a:t>konkreettisia askeleita </a:t>
                      </a:r>
                      <a:r>
                        <a:rPr lang="fi-FI" sz="1050" kern="1200" dirty="0">
                          <a:solidFill>
                            <a:schemeClr val="dk1"/>
                          </a:solidFill>
                          <a:effectLst/>
                          <a:latin typeface="+mn-lt"/>
                          <a:ea typeface="+mn-ea"/>
                          <a:cs typeface="+mn-cs"/>
                        </a:rPr>
                        <a:t>niiden saavuttamiseksi. Lisäksi nuoret voivat hankkeen aikana rakentaa verkostojaan, jotka voivat olla tärkeitä ponnahduslautoja myöhemmin.</a:t>
                      </a:r>
                    </a:p>
                  </a:txBody>
                  <a:tcPr/>
                </a:tc>
                <a:tc>
                  <a:txBody>
                    <a:bodyPr/>
                    <a:lstStyle/>
                    <a:p>
                      <a:r>
                        <a:rPr lang="fi-FI" sz="1100" dirty="0"/>
                        <a:t>14 000€</a:t>
                      </a:r>
                    </a:p>
                    <a:p>
                      <a:endParaRPr lang="fi-FI" sz="1100" dirty="0"/>
                    </a:p>
                    <a:p>
                      <a:r>
                        <a:rPr lang="fi-FI" sz="1100" dirty="0"/>
                        <a:t>(Omarahoitusosuus 1 000€)</a:t>
                      </a:r>
                    </a:p>
                    <a:p>
                      <a:endParaRPr lang="fi-FI" sz="1100" b="1" dirty="0"/>
                    </a:p>
                    <a:p>
                      <a:r>
                        <a:rPr lang="fi-FI" sz="1100" b="1" dirty="0"/>
                        <a:t>40 nuorta</a:t>
                      </a:r>
                    </a:p>
                  </a:txBody>
                  <a:tcPr/>
                </a:tc>
                <a:tc>
                  <a:txBody>
                    <a:bodyPr/>
                    <a:lstStyle/>
                    <a:p>
                      <a:r>
                        <a:rPr lang="fi-FI" sz="1100" b="1" dirty="0"/>
                        <a:t>13 000€</a:t>
                      </a:r>
                    </a:p>
                    <a:p>
                      <a:endParaRPr lang="fi-FI" sz="1100" b="1" dirty="0"/>
                    </a:p>
                    <a:p>
                      <a:r>
                        <a:rPr lang="fi-FI" sz="1100" b="0" dirty="0"/>
                        <a:t>Työllistymistä edistävä hanke</a:t>
                      </a:r>
                    </a:p>
                    <a:p>
                      <a:r>
                        <a:rPr lang="fi-FI" sz="1100" b="0" dirty="0"/>
                        <a:t> </a:t>
                      </a:r>
                    </a:p>
                    <a:p>
                      <a:r>
                        <a:rPr lang="fi-FI" sz="1100" b="0" dirty="0"/>
                        <a:t>(pisteet 24)</a:t>
                      </a:r>
                    </a:p>
                  </a:txBody>
                  <a:tcPr/>
                </a:tc>
                <a:extLst>
                  <a:ext uri="{0D108BD9-81ED-4DB2-BD59-A6C34878D82A}">
                    <a16:rowId xmlns:a16="http://schemas.microsoft.com/office/drawing/2014/main" val="3246174398"/>
                  </a:ext>
                </a:extLst>
              </a:tr>
            </a:tbl>
          </a:graphicData>
        </a:graphic>
      </p:graphicFrame>
    </p:spTree>
    <p:extLst>
      <p:ext uri="{BB962C8B-B14F-4D97-AF65-F5344CB8AC3E}">
        <p14:creationId xmlns:p14="http://schemas.microsoft.com/office/powerpoint/2010/main" val="216691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84EB52A9-E727-40E2-BEF3-73C8E217652E}"/>
              </a:ext>
            </a:extLst>
          </p:cNvPr>
          <p:cNvSpPr>
            <a:spLocks noGrp="1"/>
          </p:cNvSpPr>
          <p:nvPr>
            <p:ph type="body" idx="1"/>
          </p:nvPr>
        </p:nvSpPr>
        <p:spPr/>
        <p:txBody>
          <a:bodyPr/>
          <a:lstStyle/>
          <a:p>
            <a:endParaRPr lang="fi-FI"/>
          </a:p>
        </p:txBody>
      </p:sp>
      <p:sp>
        <p:nvSpPr>
          <p:cNvPr id="4" name="Päivämäärän paikkamerkki 3">
            <a:extLst>
              <a:ext uri="{FF2B5EF4-FFF2-40B4-BE49-F238E27FC236}">
                <a16:creationId xmlns:a16="http://schemas.microsoft.com/office/drawing/2014/main" id="{93B62DB9-EA18-46DC-954B-8427C1B21CFE}"/>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9320EA-10A2-4D80-97F4-B5438742DBB6}" type="datetime1">
              <a:rPr kumimoji="0" lang="fi-FI" sz="1200" b="0" i="0" u="none" strike="noStrike" kern="1200" cap="none" spc="0" normalizeH="0" baseline="0" noProof="0" smtClean="0">
                <a:ln>
                  <a:noFill/>
                </a:ln>
                <a:solidFill>
                  <a:srgbClr val="212121">
                    <a:lumMod val="75000"/>
                    <a:lumOff val="2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14.12.2023</a:t>
            </a:fld>
            <a:endParaRPr kumimoji="0" lang="fi-FI" sz="1200" b="0" i="0" u="none" strike="noStrike" kern="1200" cap="none" spc="0" normalizeH="0" baseline="0" noProof="0">
              <a:ln>
                <a:noFill/>
              </a:ln>
              <a:solidFill>
                <a:srgbClr val="212121">
                  <a:lumMod val="75000"/>
                  <a:lumOff val="25000"/>
                </a:srgbClr>
              </a:solidFill>
              <a:effectLst/>
              <a:uLnTx/>
              <a:uFillTx/>
              <a:latin typeface="Calibri" panose="020F0502020204030204"/>
              <a:ea typeface="+mn-ea"/>
              <a:cs typeface="+mn-cs"/>
            </a:endParaRPr>
          </a:p>
        </p:txBody>
      </p:sp>
      <p:sp>
        <p:nvSpPr>
          <p:cNvPr id="5" name="Dian numeron paikkamerkki 4">
            <a:extLst>
              <a:ext uri="{FF2B5EF4-FFF2-40B4-BE49-F238E27FC236}">
                <a16:creationId xmlns:a16="http://schemas.microsoft.com/office/drawing/2014/main" id="{0F28DFDB-15BC-478F-B1D4-6BF18182FE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EE06F1-2D77-A44E-97FA-F679B9CB76D5}" type="slidenum">
              <a:rPr kumimoji="0" lang="fi-FI" sz="1200" b="0" i="0" u="none" strike="noStrike" kern="1200" cap="none" spc="0" normalizeH="0" baseline="0" noProof="0" smtClean="0">
                <a:ln>
                  <a:noFill/>
                </a:ln>
                <a:solidFill>
                  <a:srgbClr val="212121">
                    <a:lumMod val="75000"/>
                    <a:lumOff val="2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i-FI" sz="1200" b="0" i="0" u="none" strike="noStrike" kern="1200" cap="none" spc="0" normalizeH="0" baseline="0" noProof="0">
              <a:ln>
                <a:noFill/>
              </a:ln>
              <a:solidFill>
                <a:srgbClr val="212121">
                  <a:lumMod val="75000"/>
                  <a:lumOff val="25000"/>
                </a:srgbClr>
              </a:solidFill>
              <a:effectLst/>
              <a:uLnTx/>
              <a:uFillTx/>
              <a:latin typeface="Calibri" panose="020F0502020204030204"/>
              <a:ea typeface="+mn-ea"/>
              <a:cs typeface="+mn-cs"/>
            </a:endParaRPr>
          </a:p>
        </p:txBody>
      </p:sp>
      <p:graphicFrame>
        <p:nvGraphicFramePr>
          <p:cNvPr id="7" name="Taulukko 6">
            <a:extLst>
              <a:ext uri="{FF2B5EF4-FFF2-40B4-BE49-F238E27FC236}">
                <a16:creationId xmlns:a16="http://schemas.microsoft.com/office/drawing/2014/main" id="{918B2356-FF1B-4C2F-A4E9-7AD046617EF6}"/>
              </a:ext>
            </a:extLst>
          </p:cNvPr>
          <p:cNvGraphicFramePr>
            <a:graphicFrameLocks noGrp="1"/>
          </p:cNvGraphicFramePr>
          <p:nvPr>
            <p:extLst>
              <p:ext uri="{D42A27DB-BD31-4B8C-83A1-F6EECF244321}">
                <p14:modId xmlns:p14="http://schemas.microsoft.com/office/powerpoint/2010/main" val="746784218"/>
              </p:ext>
            </p:extLst>
          </p:nvPr>
        </p:nvGraphicFramePr>
        <p:xfrm>
          <a:off x="1" y="543697"/>
          <a:ext cx="12191999" cy="6307833"/>
        </p:xfrm>
        <a:graphic>
          <a:graphicData uri="http://schemas.openxmlformats.org/drawingml/2006/table">
            <a:tbl>
              <a:tblPr firstRow="1" bandRow="1">
                <a:tableStyleId>{5C22544A-7EE6-4342-B048-85BDC9FD1C3A}</a:tableStyleId>
              </a:tblPr>
              <a:tblGrid>
                <a:gridCol w="2715800">
                  <a:extLst>
                    <a:ext uri="{9D8B030D-6E8A-4147-A177-3AD203B41FA5}">
                      <a16:colId xmlns:a16="http://schemas.microsoft.com/office/drawing/2014/main" val="7805217"/>
                    </a:ext>
                  </a:extLst>
                </a:gridCol>
                <a:gridCol w="2856805">
                  <a:extLst>
                    <a:ext uri="{9D8B030D-6E8A-4147-A177-3AD203B41FA5}">
                      <a16:colId xmlns:a16="http://schemas.microsoft.com/office/drawing/2014/main" val="979983001"/>
                    </a:ext>
                  </a:extLst>
                </a:gridCol>
                <a:gridCol w="3924665">
                  <a:extLst>
                    <a:ext uri="{9D8B030D-6E8A-4147-A177-3AD203B41FA5}">
                      <a16:colId xmlns:a16="http://schemas.microsoft.com/office/drawing/2014/main" val="3836238820"/>
                    </a:ext>
                  </a:extLst>
                </a:gridCol>
                <a:gridCol w="1393246">
                  <a:extLst>
                    <a:ext uri="{9D8B030D-6E8A-4147-A177-3AD203B41FA5}">
                      <a16:colId xmlns:a16="http://schemas.microsoft.com/office/drawing/2014/main" val="2714985814"/>
                    </a:ext>
                  </a:extLst>
                </a:gridCol>
                <a:gridCol w="1301483">
                  <a:extLst>
                    <a:ext uri="{9D8B030D-6E8A-4147-A177-3AD203B41FA5}">
                      <a16:colId xmlns:a16="http://schemas.microsoft.com/office/drawing/2014/main" val="1150392265"/>
                    </a:ext>
                  </a:extLst>
                </a:gridCol>
              </a:tblGrid>
              <a:tr h="832748">
                <a:tc>
                  <a:txBody>
                    <a:bodyPr/>
                    <a:lstStyle/>
                    <a:p>
                      <a:r>
                        <a:rPr lang="fi-FI" sz="2400" dirty="0"/>
                        <a:t>Hakija </a:t>
                      </a:r>
                    </a:p>
                  </a:txBody>
                  <a:tcPr/>
                </a:tc>
                <a:tc>
                  <a:txBody>
                    <a:bodyPr/>
                    <a:lstStyle/>
                    <a:p>
                      <a:r>
                        <a:rPr lang="fi-FI" sz="2400" dirty="0"/>
                        <a:t>Kuvaus</a:t>
                      </a:r>
                    </a:p>
                  </a:txBody>
                  <a:tcPr/>
                </a:tc>
                <a:tc>
                  <a:txBody>
                    <a:bodyPr/>
                    <a:lstStyle/>
                    <a:p>
                      <a:r>
                        <a:rPr lang="fi-FI" sz="2400" dirty="0"/>
                        <a:t>Tavoite</a:t>
                      </a:r>
                    </a:p>
                  </a:txBody>
                  <a:tcPr/>
                </a:tc>
                <a:tc>
                  <a:txBody>
                    <a:bodyPr/>
                    <a:lstStyle/>
                    <a:p>
                      <a:r>
                        <a:rPr lang="fi-FI" sz="2400" dirty="0"/>
                        <a:t>Haettu summa</a:t>
                      </a:r>
                    </a:p>
                  </a:txBody>
                  <a:tcPr/>
                </a:tc>
                <a:tc>
                  <a:txBody>
                    <a:bodyPr/>
                    <a:lstStyle/>
                    <a:p>
                      <a:r>
                        <a:rPr lang="fi-FI" sz="2400" dirty="0"/>
                        <a:t>Esitys</a:t>
                      </a:r>
                    </a:p>
                  </a:txBody>
                  <a:tcPr/>
                </a:tc>
                <a:extLst>
                  <a:ext uri="{0D108BD9-81ED-4DB2-BD59-A6C34878D82A}">
                    <a16:rowId xmlns:a16="http://schemas.microsoft.com/office/drawing/2014/main" val="2196967700"/>
                  </a:ext>
                </a:extLst>
              </a:tr>
              <a:tr h="20356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b="1" kern="1200" dirty="0">
                        <a:solidFill>
                          <a:schemeClr val="dk1"/>
                        </a:solidFill>
                        <a:effectLst/>
                        <a:latin typeface="+mn-lt"/>
                        <a:ea typeface="+mn-ea"/>
                        <a:cs typeface="+mn-cs"/>
                      </a:endParaRPr>
                    </a:p>
                    <a:p>
                      <a:r>
                        <a:rPr lang="fi-FI" sz="1100" b="1" dirty="0"/>
                        <a:t>Valo-Valmennusyhdistys</a:t>
                      </a:r>
                    </a:p>
                    <a:p>
                      <a:endParaRPr lang="fi-FI" sz="1100" b="1" dirty="0"/>
                    </a:p>
                    <a:p>
                      <a:endParaRPr lang="fi-FI" sz="1100" b="1" dirty="0"/>
                    </a:p>
                    <a:p>
                      <a:r>
                        <a:rPr lang="fi-FI" sz="1100" b="1" dirty="0"/>
                        <a:t>Matalalla kynnyksellä työelämään tutustumaan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50" kern="1200" dirty="0">
                          <a:solidFill>
                            <a:schemeClr val="dk1"/>
                          </a:solidFill>
                          <a:effectLst/>
                          <a:latin typeface="+mn-lt"/>
                          <a:ea typeface="+mn-ea"/>
                          <a:cs typeface="+mn-cs"/>
                        </a:rPr>
                        <a:t>Tuetaan työ- ja opiskeluelämän ulkopuolella olevia nuoria löytämään oma ala ja kiinnittäytymään työhön tai koulutukseen. Kohderyhmään kuuluu nuoria, jotka ovat </a:t>
                      </a:r>
                      <a:r>
                        <a:rPr lang="fi-FI" sz="1050" kern="1200" dirty="0">
                          <a:solidFill>
                            <a:schemeClr val="dk1"/>
                          </a:solidFill>
                          <a:effectLst/>
                          <a:highlight>
                            <a:srgbClr val="FFFF00"/>
                          </a:highlight>
                          <a:latin typeface="+mn-lt"/>
                          <a:ea typeface="+mn-ea"/>
                          <a:cs typeface="+mn-cs"/>
                        </a:rPr>
                        <a:t>vaarassa ylisukupolviseen syrjäytymiseen, kouluttautumattomuuteen sekä työttömyyteen</a:t>
                      </a:r>
                      <a:r>
                        <a:rPr lang="fi-FI" sz="1050" kern="1200" dirty="0">
                          <a:solidFill>
                            <a:schemeClr val="dk1"/>
                          </a:solidFill>
                          <a:effectLst/>
                          <a:latin typeface="+mn-lt"/>
                          <a:ea typeface="+mn-ea"/>
                          <a:cs typeface="+mn-cs"/>
                        </a:rPr>
                        <a:t>. Hanke toteutetaan nuorisotyön menetelmiä hyödyntäen avoimen toiminnan periaatteella. Nuorille tarjotaan </a:t>
                      </a:r>
                      <a:r>
                        <a:rPr lang="fi-FI" sz="1050" kern="1200" dirty="0">
                          <a:solidFill>
                            <a:schemeClr val="dk1"/>
                          </a:solidFill>
                          <a:effectLst/>
                          <a:highlight>
                            <a:srgbClr val="FFFF00"/>
                          </a:highlight>
                          <a:latin typeface="+mn-lt"/>
                          <a:ea typeface="+mn-ea"/>
                          <a:cs typeface="+mn-cs"/>
                        </a:rPr>
                        <a:t>ryhmätoimintaa sekä yksilöllisiä tuettuja työelämään tutustumisen jaksoja. Ohjausta ja valmennusta tarjotaan myös koulutukseen ja töihin hakeutumisessa</a:t>
                      </a:r>
                      <a:endParaRPr lang="fi-FI"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50" kern="1200" dirty="0">
                          <a:solidFill>
                            <a:schemeClr val="dk1"/>
                          </a:solidFill>
                          <a:effectLst/>
                          <a:latin typeface="+mn-lt"/>
                          <a:ea typeface="+mn-ea"/>
                          <a:cs typeface="+mn-cs"/>
                        </a:rPr>
                        <a:t>Tavoitteina on tarjota opiskelu- ja työelämän ulkopuolella oleville nuorille mahdollisuus löytää oma ala sekä </a:t>
                      </a:r>
                      <a:r>
                        <a:rPr lang="fi-FI" sz="1050" kern="1200" dirty="0">
                          <a:solidFill>
                            <a:schemeClr val="dk1"/>
                          </a:solidFill>
                          <a:effectLst/>
                          <a:highlight>
                            <a:srgbClr val="FFFF00"/>
                          </a:highlight>
                          <a:latin typeface="+mn-lt"/>
                          <a:ea typeface="+mn-ea"/>
                          <a:cs typeface="+mn-cs"/>
                        </a:rPr>
                        <a:t>hakeutua valmennuksella ja ohjauksella tuetusti opiskelemaan tai töihin.</a:t>
                      </a:r>
                      <a:r>
                        <a:rPr lang="fi-FI" sz="1050" kern="1200" dirty="0">
                          <a:solidFill>
                            <a:schemeClr val="dk1"/>
                          </a:solidFill>
                          <a:effectLst/>
                          <a:latin typeface="+mn-lt"/>
                          <a:ea typeface="+mn-ea"/>
                          <a:cs typeface="+mn-cs"/>
                        </a:rPr>
                        <a:t> Hanke tavoittelee jokaisen osallistuvan nuoren ohjaamista hänelle sopivan ja häntä motivoivan ammatin pariin. </a:t>
                      </a:r>
                      <a:r>
                        <a:rPr lang="fi-FI" sz="1050" kern="1200" dirty="0">
                          <a:solidFill>
                            <a:schemeClr val="dk1"/>
                          </a:solidFill>
                          <a:effectLst/>
                          <a:highlight>
                            <a:srgbClr val="FFFF00"/>
                          </a:highlight>
                          <a:latin typeface="+mn-lt"/>
                          <a:ea typeface="+mn-ea"/>
                          <a:cs typeface="+mn-cs"/>
                        </a:rPr>
                        <a:t>Valmennuksellinen tuki työhön tutustuttaessa </a:t>
                      </a:r>
                      <a:r>
                        <a:rPr lang="fi-FI" sz="1050" kern="1200" dirty="0">
                          <a:solidFill>
                            <a:schemeClr val="dk1"/>
                          </a:solidFill>
                          <a:effectLst/>
                          <a:latin typeface="+mn-lt"/>
                          <a:ea typeface="+mn-ea"/>
                          <a:cs typeface="+mn-cs"/>
                        </a:rPr>
                        <a:t>on vaikuttavaksi todettu malli työelämään kiinnittäytymisessä. Ryhmätoimintoja, yritys- ja oppilaitosvierailuja, </a:t>
                      </a:r>
                      <a:r>
                        <a:rPr lang="fi-FI" sz="1050" kern="1200" dirty="0" err="1">
                          <a:solidFill>
                            <a:schemeClr val="dk1"/>
                          </a:solidFill>
                          <a:effectLst/>
                          <a:latin typeface="+mn-lt"/>
                          <a:ea typeface="+mn-ea"/>
                          <a:cs typeface="+mn-cs"/>
                        </a:rPr>
                        <a:t>tet</a:t>
                      </a:r>
                      <a:r>
                        <a:rPr lang="fi-FI" sz="1050" kern="1200" dirty="0">
                          <a:solidFill>
                            <a:schemeClr val="dk1"/>
                          </a:solidFill>
                          <a:effectLst/>
                          <a:latin typeface="+mn-lt"/>
                          <a:ea typeface="+mn-ea"/>
                          <a:cs typeface="+mn-cs"/>
                        </a:rPr>
                        <a:t>-jaksoja sekä yksilökohtaista valmennuksellista tukea. Toiminnan kautta on mahdollista saada neuvoa, tukea ja ohjausta oman alan löytämiseen.</a:t>
                      </a:r>
                    </a:p>
                  </a:txBody>
                  <a:tcPr/>
                </a:tc>
                <a:tc>
                  <a:txBody>
                    <a:bodyPr/>
                    <a:lstStyle/>
                    <a:p>
                      <a:r>
                        <a:rPr lang="fi-FI" sz="1100" dirty="0"/>
                        <a:t>28 000€</a:t>
                      </a:r>
                    </a:p>
                    <a:p>
                      <a:r>
                        <a:rPr lang="fi-FI" sz="1100" dirty="0"/>
                        <a:t>(Omarahoitusosuus </a:t>
                      </a:r>
                    </a:p>
                    <a:p>
                      <a:r>
                        <a:rPr lang="fi-FI" sz="1100" dirty="0"/>
                        <a:t>2 000€)</a:t>
                      </a:r>
                    </a:p>
                    <a:p>
                      <a:endParaRPr lang="fi-FI" sz="1100" dirty="0"/>
                    </a:p>
                    <a:p>
                      <a:r>
                        <a:rPr lang="fi-FI" sz="1100" b="1" dirty="0"/>
                        <a:t>50 nuorta</a:t>
                      </a:r>
                    </a:p>
                  </a:txBody>
                  <a:tcPr/>
                </a:tc>
                <a:tc>
                  <a:txBody>
                    <a:bodyPr/>
                    <a:lstStyle/>
                    <a:p>
                      <a:r>
                        <a:rPr lang="fi-FI" sz="1100" b="1" dirty="0"/>
                        <a:t>26 000€</a:t>
                      </a:r>
                    </a:p>
                    <a:p>
                      <a:endParaRPr lang="fi-FI"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b="0" dirty="0"/>
                        <a:t>Työllistymistä edistävä hanke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b="0" dirty="0"/>
                        <a:t>(pisteet 24)</a:t>
                      </a:r>
                    </a:p>
                  </a:txBody>
                  <a:tcPr/>
                </a:tc>
                <a:extLst>
                  <a:ext uri="{0D108BD9-81ED-4DB2-BD59-A6C34878D82A}">
                    <a16:rowId xmlns:a16="http://schemas.microsoft.com/office/drawing/2014/main" val="2698032788"/>
                  </a:ext>
                </a:extLst>
              </a:tr>
              <a:tr h="1719739">
                <a:tc>
                  <a:txBody>
                    <a:bodyPr/>
                    <a:lstStyle/>
                    <a:p>
                      <a:endParaRPr lang="fi-FI" sz="1100" b="1" kern="1200" dirty="0">
                        <a:solidFill>
                          <a:schemeClr val="dk1"/>
                        </a:solidFill>
                        <a:effectLst/>
                        <a:latin typeface="+mn-lt"/>
                        <a:ea typeface="+mn-ea"/>
                        <a:cs typeface="+mn-cs"/>
                      </a:endParaRPr>
                    </a:p>
                    <a:p>
                      <a:r>
                        <a:rPr lang="fi-FI" sz="1100" b="1" kern="1200" dirty="0" err="1">
                          <a:solidFill>
                            <a:schemeClr val="dk1"/>
                          </a:solidFill>
                          <a:effectLst/>
                          <a:latin typeface="+mn-lt"/>
                          <a:ea typeface="+mn-ea"/>
                          <a:cs typeface="+mn-cs"/>
                        </a:rPr>
                        <a:t>Sosped</a:t>
                      </a:r>
                      <a:r>
                        <a:rPr lang="fi-FI" sz="1100" b="1" kern="1200" dirty="0">
                          <a:solidFill>
                            <a:schemeClr val="dk1"/>
                          </a:solidFill>
                          <a:effectLst/>
                          <a:latin typeface="+mn-lt"/>
                          <a:ea typeface="+mn-ea"/>
                          <a:cs typeface="+mn-cs"/>
                        </a:rPr>
                        <a:t>-säätiö / Kulttuuripaja Virta</a:t>
                      </a:r>
                    </a:p>
                    <a:p>
                      <a:endParaRPr lang="fi-FI" sz="1100" b="1" kern="1200" dirty="0">
                        <a:solidFill>
                          <a:schemeClr val="dk1"/>
                        </a:solidFill>
                        <a:effectLst/>
                        <a:latin typeface="+mn-lt"/>
                        <a:ea typeface="+mn-ea"/>
                        <a:cs typeface="+mn-cs"/>
                      </a:endParaRPr>
                    </a:p>
                    <a:p>
                      <a:r>
                        <a:rPr lang="fi-FI" sz="1100" b="1" kern="1200" dirty="0">
                          <a:solidFill>
                            <a:schemeClr val="dk1"/>
                          </a:solidFill>
                          <a:effectLst/>
                          <a:latin typeface="+mn-lt"/>
                          <a:ea typeface="+mn-ea"/>
                          <a:cs typeface="+mn-cs"/>
                        </a:rPr>
                        <a:t>Nuorten ystäväkahvila</a:t>
                      </a:r>
                      <a:endParaRPr lang="fi-FI" sz="1100" dirty="0">
                        <a:latin typeface="+mn-lt"/>
                      </a:endParaRPr>
                    </a:p>
                  </a:txBody>
                  <a:tcPr/>
                </a:tc>
                <a:tc>
                  <a:txBody>
                    <a:bodyPr/>
                    <a:lstStyle/>
                    <a:p>
                      <a:r>
                        <a:rPr lang="fi-FI" sz="1050" kern="1200" dirty="0">
                          <a:solidFill>
                            <a:schemeClr val="dk1"/>
                          </a:solidFill>
                          <a:effectLst/>
                          <a:latin typeface="+mn-lt"/>
                          <a:ea typeface="+mn-ea"/>
                          <a:cs typeface="+mn-cs"/>
                        </a:rPr>
                        <a:t>Hankkeessa perustetaan nuorille aikuisille suunnattu </a:t>
                      </a:r>
                      <a:r>
                        <a:rPr lang="fi-FI" sz="1050" kern="1200" dirty="0">
                          <a:solidFill>
                            <a:schemeClr val="dk1"/>
                          </a:solidFill>
                          <a:effectLst/>
                          <a:highlight>
                            <a:srgbClr val="FFFF00"/>
                          </a:highlight>
                          <a:latin typeface="+mn-lt"/>
                          <a:ea typeface="+mn-ea"/>
                          <a:cs typeface="+mn-cs"/>
                        </a:rPr>
                        <a:t>yhteisöllinen ja vertaistukea antava Ystäväkahvila</a:t>
                      </a:r>
                      <a:r>
                        <a:rPr lang="fi-FI" sz="1050" kern="1200" dirty="0">
                          <a:solidFill>
                            <a:schemeClr val="dk1"/>
                          </a:solidFill>
                          <a:effectLst/>
                          <a:latin typeface="+mn-lt"/>
                          <a:ea typeface="+mn-ea"/>
                          <a:cs typeface="+mn-cs"/>
                        </a:rPr>
                        <a:t>, joka on avoinna perjantai-iltaisin sekä lauantaisin tai sunnuntaisin. Kyseessä on </a:t>
                      </a:r>
                      <a:r>
                        <a:rPr lang="fi-FI" sz="1050" kern="1200" dirty="0">
                          <a:solidFill>
                            <a:schemeClr val="dk1"/>
                          </a:solidFill>
                          <a:effectLst/>
                          <a:highlight>
                            <a:srgbClr val="FFFF00"/>
                          </a:highlight>
                          <a:latin typeface="+mn-lt"/>
                          <a:ea typeface="+mn-ea"/>
                          <a:cs typeface="+mn-cs"/>
                        </a:rPr>
                        <a:t>päihteetön matalan kynnyksen kohtaamispaikka nuorille</a:t>
                      </a:r>
                      <a:r>
                        <a:rPr lang="fi-FI" sz="1050" kern="1200" dirty="0">
                          <a:solidFill>
                            <a:schemeClr val="dk1"/>
                          </a:solidFill>
                          <a:effectLst/>
                          <a:latin typeface="+mn-lt"/>
                          <a:ea typeface="+mn-ea"/>
                          <a:cs typeface="+mn-cs"/>
                        </a:rPr>
                        <a:t>, jonka ideana on tarjota toimintaa ”nuorilta nuorille”, mutta jossa on mahdollisuus myös keskusteluun turvallisen aikuisen kanssa.</a:t>
                      </a:r>
                      <a:endParaRPr lang="fi-FI" sz="105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50" kern="1200" dirty="0">
                          <a:solidFill>
                            <a:schemeClr val="dk1"/>
                          </a:solidFill>
                          <a:effectLst/>
                          <a:latin typeface="+mn-lt"/>
                          <a:ea typeface="+mn-ea"/>
                          <a:cs typeface="+mn-cs"/>
                        </a:rPr>
                        <a:t>Ystäväkahvilan tarkoitus on </a:t>
                      </a:r>
                      <a:r>
                        <a:rPr lang="fi-FI" sz="1050" kern="1200" dirty="0">
                          <a:solidFill>
                            <a:schemeClr val="dk1"/>
                          </a:solidFill>
                          <a:effectLst/>
                          <a:highlight>
                            <a:srgbClr val="FFFF00"/>
                          </a:highlight>
                          <a:latin typeface="+mn-lt"/>
                          <a:ea typeface="+mn-ea"/>
                          <a:cs typeface="+mn-cs"/>
                        </a:rPr>
                        <a:t>vähentää nuorten kokemaa yksinäisyyttä </a:t>
                      </a:r>
                      <a:r>
                        <a:rPr lang="fi-FI" sz="1050" kern="1200" dirty="0">
                          <a:solidFill>
                            <a:schemeClr val="dk1"/>
                          </a:solidFill>
                          <a:effectLst/>
                          <a:latin typeface="+mn-lt"/>
                          <a:ea typeface="+mn-ea"/>
                          <a:cs typeface="+mn-cs"/>
                        </a:rPr>
                        <a:t>ilman, että nuori ei leimaudu apua tarvitsevaksi, vaan voi tulla ystäväkahvilaan viettämään aikaa tuntematta häpeää omasta tilanteesta</a:t>
                      </a:r>
                      <a:r>
                        <a:rPr lang="fi-FI" sz="1050" b="1" kern="1200" dirty="0">
                          <a:solidFill>
                            <a:schemeClr val="dk1"/>
                          </a:solidFill>
                          <a:effectLst/>
                          <a:latin typeface="+mn-lt"/>
                          <a:ea typeface="+mn-ea"/>
                          <a:cs typeface="+mn-cs"/>
                        </a:rPr>
                        <a:t>. </a:t>
                      </a:r>
                      <a:r>
                        <a:rPr lang="fi-FI" sz="1050" kern="1200" dirty="0">
                          <a:solidFill>
                            <a:schemeClr val="dk1"/>
                          </a:solidFill>
                          <a:effectLst/>
                          <a:latin typeface="+mn-lt"/>
                          <a:ea typeface="+mn-ea"/>
                          <a:cs typeface="+mn-cs"/>
                        </a:rPr>
                        <a:t>Eli kynnyksettömästi: ilman ajanvarausta, paikassa, jossa tapahtuu muutakin nuorille suunnattua toimintaa, ilmaiseksi sekä rennossa ja hyväksyvässä ilmapiirissä. Tähän ystäväkahvila vastaa </a:t>
                      </a:r>
                      <a:r>
                        <a:rPr lang="fi-FI" sz="1050" kern="1200" dirty="0">
                          <a:solidFill>
                            <a:schemeClr val="dk1"/>
                          </a:solidFill>
                          <a:effectLst/>
                          <a:highlight>
                            <a:srgbClr val="FFFF00"/>
                          </a:highlight>
                          <a:latin typeface="+mn-lt"/>
                          <a:ea typeface="+mn-ea"/>
                          <a:cs typeface="+mn-cs"/>
                        </a:rPr>
                        <a:t>tarjoamalla nuorisotyön ammattilaisen tukea.</a:t>
                      </a:r>
                    </a:p>
                  </a:txBody>
                  <a:tcPr/>
                </a:tc>
                <a:tc>
                  <a:txBody>
                    <a:bodyPr/>
                    <a:lstStyle/>
                    <a:p>
                      <a:r>
                        <a:rPr lang="fi-FI" sz="1100" dirty="0">
                          <a:latin typeface="+mn-lt"/>
                        </a:rPr>
                        <a:t>30 000€</a:t>
                      </a:r>
                    </a:p>
                    <a:p>
                      <a:r>
                        <a:rPr lang="fi-FI" sz="1100" dirty="0">
                          <a:latin typeface="+mn-lt"/>
                        </a:rPr>
                        <a:t>(Omarahoitusosuus </a:t>
                      </a:r>
                      <a:br>
                        <a:rPr lang="fi-FI" sz="1100" dirty="0">
                          <a:latin typeface="+mn-lt"/>
                        </a:rPr>
                      </a:br>
                      <a:r>
                        <a:rPr lang="fi-FI" sz="1100" dirty="0">
                          <a:latin typeface="+mn-lt"/>
                        </a:rPr>
                        <a:t>22 000€)</a:t>
                      </a:r>
                    </a:p>
                    <a:p>
                      <a:endParaRPr lang="fi-FI" sz="1100" dirty="0">
                        <a:latin typeface="+mn-lt"/>
                      </a:endParaRPr>
                    </a:p>
                    <a:p>
                      <a:r>
                        <a:rPr lang="fi-FI" sz="1100" b="1" dirty="0">
                          <a:latin typeface="+mn-lt"/>
                        </a:rPr>
                        <a:t>150 nuorta</a:t>
                      </a:r>
                    </a:p>
                  </a:txBody>
                  <a:tcPr/>
                </a:tc>
                <a:tc>
                  <a:txBody>
                    <a:bodyPr/>
                    <a:lstStyle/>
                    <a:p>
                      <a:r>
                        <a:rPr lang="fi-FI" sz="1100" b="1" dirty="0">
                          <a:latin typeface="+mn-lt"/>
                        </a:rPr>
                        <a:t>26 000€</a:t>
                      </a:r>
                    </a:p>
                    <a:p>
                      <a:endParaRPr lang="fi-FI" sz="1100" b="1" dirty="0">
                        <a:latin typeface="+mn-lt"/>
                      </a:endParaRPr>
                    </a:p>
                    <a:p>
                      <a:r>
                        <a:rPr lang="fi-FI" sz="1100" b="0" dirty="0">
                          <a:latin typeface="+mn-lt"/>
                        </a:rPr>
                        <a:t>Hyvinvointia edistävä hanke</a:t>
                      </a:r>
                    </a:p>
                    <a:p>
                      <a:endParaRPr lang="fi-FI" sz="1100" b="0" dirty="0">
                        <a:latin typeface="+mn-lt"/>
                      </a:endParaRPr>
                    </a:p>
                    <a:p>
                      <a:r>
                        <a:rPr lang="fi-FI" sz="1100" b="0" dirty="0">
                          <a:latin typeface="+mn-lt"/>
                        </a:rPr>
                        <a:t>(pisteet 24)</a:t>
                      </a:r>
                    </a:p>
                  </a:txBody>
                  <a:tcPr/>
                </a:tc>
                <a:extLst>
                  <a:ext uri="{0D108BD9-81ED-4DB2-BD59-A6C34878D82A}">
                    <a16:rowId xmlns:a16="http://schemas.microsoft.com/office/drawing/2014/main" val="2928351276"/>
                  </a:ext>
                </a:extLst>
              </a:tr>
              <a:tr h="17197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b="1"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b="1" kern="1200" dirty="0">
                          <a:solidFill>
                            <a:schemeClr val="dk1"/>
                          </a:solidFill>
                          <a:effectLst/>
                          <a:latin typeface="+mn-lt"/>
                          <a:ea typeface="+mn-ea"/>
                          <a:cs typeface="+mn-cs"/>
                        </a:rPr>
                        <a:t>Tampereen NMKY-YMCA Tampere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b="1"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b="1"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b="1" kern="1200" dirty="0">
                          <a:solidFill>
                            <a:schemeClr val="dk1"/>
                          </a:solidFill>
                          <a:effectLst/>
                          <a:latin typeface="+mn-lt"/>
                          <a:ea typeface="+mn-ea"/>
                          <a:cs typeface="+mn-cs"/>
                        </a:rPr>
                        <a:t>Voimaa!</a:t>
                      </a:r>
                      <a:endParaRPr lang="fi-FI" sz="1100" kern="1200" dirty="0">
                        <a:solidFill>
                          <a:schemeClr val="dk1"/>
                        </a:solidFill>
                        <a:effectLst/>
                        <a:latin typeface="+mn-lt"/>
                        <a:ea typeface="+mn-ea"/>
                        <a:cs typeface="+mn-cs"/>
                      </a:endParaRPr>
                    </a:p>
                  </a:txBody>
                  <a:tcPr/>
                </a:tc>
                <a:tc>
                  <a:txBody>
                    <a:bodyPr/>
                    <a:lstStyle/>
                    <a:p>
                      <a:r>
                        <a:rPr lang="fi-FI" sz="1050" kern="1200" dirty="0">
                          <a:solidFill>
                            <a:schemeClr val="dk1"/>
                          </a:solidFill>
                          <a:effectLst/>
                          <a:latin typeface="+mn-lt"/>
                          <a:ea typeface="+mn-ea"/>
                          <a:cs typeface="+mn-cs"/>
                        </a:rPr>
                        <a:t>Lisätä 13-29-vuotiaiden osallisuuden tunnetta</a:t>
                      </a:r>
                      <a:r>
                        <a:rPr lang="fi-FI" sz="1050" kern="1200" dirty="0">
                          <a:solidFill>
                            <a:schemeClr val="dk1"/>
                          </a:solidFill>
                          <a:effectLst/>
                          <a:highlight>
                            <a:srgbClr val="FFFF00"/>
                          </a:highlight>
                          <a:latin typeface="+mn-lt"/>
                          <a:ea typeface="+mn-ea"/>
                          <a:cs typeface="+mn-cs"/>
                        </a:rPr>
                        <a:t>, ehkäistä syrjäytymistä ja eristäytyneisyyttä sekä vähentää yksinäisyyden tunnetta luovien taidelähtöisten menetelmien avulla. </a:t>
                      </a:r>
                      <a:r>
                        <a:rPr lang="fi-FI" sz="1050" kern="1200" dirty="0">
                          <a:solidFill>
                            <a:schemeClr val="dk1"/>
                          </a:solidFill>
                          <a:effectLst/>
                          <a:latin typeface="+mn-lt"/>
                          <a:ea typeface="+mn-ea"/>
                          <a:cs typeface="+mn-cs"/>
                        </a:rPr>
                        <a:t>Toiminta on </a:t>
                      </a:r>
                      <a:r>
                        <a:rPr lang="fi-FI" sz="1050" kern="1200" dirty="0">
                          <a:solidFill>
                            <a:schemeClr val="dk1"/>
                          </a:solidFill>
                          <a:effectLst/>
                          <a:highlight>
                            <a:srgbClr val="FFFF00"/>
                          </a:highlight>
                          <a:latin typeface="+mn-lt"/>
                          <a:ea typeface="+mn-ea"/>
                          <a:cs typeface="+mn-cs"/>
                        </a:rPr>
                        <a:t>ennaltaehkäisevää. </a:t>
                      </a:r>
                      <a:r>
                        <a:rPr lang="fi-FI" sz="1050" kern="1200" dirty="0">
                          <a:solidFill>
                            <a:schemeClr val="dk1"/>
                          </a:solidFill>
                          <a:effectLst/>
                          <a:latin typeface="+mn-lt"/>
                          <a:ea typeface="+mn-ea"/>
                          <a:cs typeface="+mn-cs"/>
                        </a:rPr>
                        <a:t>Kohderyhmänä ovat esimerkiksi paikkakunnalle opiskelujen vuoksi muuttaneet nuoret, nuorista osa on myös oppivelvollisia kotiin syrjäytyneitä tai koulupudokkaita.</a:t>
                      </a:r>
                    </a:p>
                  </a:txBody>
                  <a:tcPr/>
                </a:tc>
                <a:tc>
                  <a:txBody>
                    <a:bodyPr/>
                    <a:lstStyle/>
                    <a:p>
                      <a:r>
                        <a:rPr lang="fi-FI" sz="1050" kern="1200" dirty="0">
                          <a:solidFill>
                            <a:schemeClr val="dk1"/>
                          </a:solidFill>
                          <a:effectLst/>
                          <a:latin typeface="+mn-lt"/>
                          <a:ea typeface="+mn-ea"/>
                          <a:cs typeface="+mn-cs"/>
                        </a:rPr>
                        <a:t>Tuloksena kohderyhmään kuuluva </a:t>
                      </a:r>
                      <a:r>
                        <a:rPr lang="fi-FI" sz="1050" kern="1200" dirty="0">
                          <a:solidFill>
                            <a:schemeClr val="dk1"/>
                          </a:solidFill>
                          <a:effectLst/>
                          <a:highlight>
                            <a:srgbClr val="FFFF00"/>
                          </a:highlight>
                          <a:latin typeface="+mn-lt"/>
                          <a:ea typeface="+mn-ea"/>
                          <a:cs typeface="+mn-cs"/>
                        </a:rPr>
                        <a:t>kokee osallisuutta, yhteisöllisyyttä sekä tämän myötä yksinäisyyden vähenemistä.</a:t>
                      </a:r>
                      <a:r>
                        <a:rPr lang="fi-FI" sz="1050" kern="1200" dirty="0">
                          <a:solidFill>
                            <a:schemeClr val="dk1"/>
                          </a:solidFill>
                          <a:effectLst/>
                          <a:latin typeface="+mn-lt"/>
                          <a:ea typeface="+mn-ea"/>
                          <a:cs typeface="+mn-cs"/>
                        </a:rPr>
                        <a:t> Lisäksi jokainen saa itsensä näkyväksi tuotoksen kautta, minkä haluaa tuoda näkyviin yleisölle. Tämä on vapaaehtoista ja jokainen saa itse valita, mitä tuotoksesta haluaa näkyväksi. Kohderyhmän </a:t>
                      </a:r>
                      <a:r>
                        <a:rPr lang="fi-FI" sz="1050" kern="1200" dirty="0">
                          <a:solidFill>
                            <a:schemeClr val="dk1"/>
                          </a:solidFill>
                          <a:effectLst/>
                          <a:highlight>
                            <a:srgbClr val="FFFF00"/>
                          </a:highlight>
                          <a:latin typeface="+mn-lt"/>
                          <a:ea typeface="+mn-ea"/>
                          <a:cs typeface="+mn-cs"/>
                        </a:rPr>
                        <a:t>sosiaaliset taidot paranevat </a:t>
                      </a:r>
                      <a:r>
                        <a:rPr lang="fi-FI" sz="1050" kern="1200" dirty="0">
                          <a:solidFill>
                            <a:schemeClr val="dk1"/>
                          </a:solidFill>
                          <a:effectLst/>
                          <a:latin typeface="+mn-lt"/>
                          <a:ea typeface="+mn-ea"/>
                          <a:cs typeface="+mn-cs"/>
                        </a:rPr>
                        <a:t>ja he saavat yhteisön, jonka kautta voivat löytää uusia väyliä pitää sosiaalisia suhteita yllä. Tämän myötä </a:t>
                      </a:r>
                      <a:r>
                        <a:rPr lang="fi-FI" sz="1050" kern="1200" dirty="0">
                          <a:solidFill>
                            <a:schemeClr val="dk1"/>
                          </a:solidFill>
                          <a:effectLst/>
                          <a:highlight>
                            <a:srgbClr val="FFFF00"/>
                          </a:highlight>
                          <a:latin typeface="+mn-lt"/>
                          <a:ea typeface="+mn-ea"/>
                          <a:cs typeface="+mn-cs"/>
                        </a:rPr>
                        <a:t>heidän itsetunto ja itsetuntemus paranee </a:t>
                      </a:r>
                      <a:r>
                        <a:rPr lang="fi-FI" sz="1050" kern="1200" dirty="0">
                          <a:solidFill>
                            <a:schemeClr val="dk1"/>
                          </a:solidFill>
                          <a:effectLst/>
                          <a:latin typeface="+mn-lt"/>
                          <a:ea typeface="+mn-ea"/>
                          <a:cs typeface="+mn-cs"/>
                        </a:rPr>
                        <a:t>ja mahdollisuus löytää uusia harrastuksia lisääntyy. </a:t>
                      </a:r>
                      <a:r>
                        <a:rPr lang="fi-FI" sz="1050" kern="1200" dirty="0">
                          <a:solidFill>
                            <a:schemeClr val="dk1"/>
                          </a:solidFill>
                          <a:effectLst/>
                          <a:highlight>
                            <a:srgbClr val="FFFF00"/>
                          </a:highlight>
                          <a:latin typeface="+mn-lt"/>
                          <a:ea typeface="+mn-ea"/>
                          <a:cs typeface="+mn-cs"/>
                        </a:rPr>
                        <a:t>Lähiaikuinen</a:t>
                      </a:r>
                      <a:r>
                        <a:rPr lang="fi-FI" sz="1050" kern="1200" dirty="0">
                          <a:solidFill>
                            <a:schemeClr val="dk1"/>
                          </a:solidFill>
                          <a:effectLst/>
                          <a:latin typeface="+mn-lt"/>
                          <a:ea typeface="+mn-ea"/>
                          <a:cs typeface="+mn-cs"/>
                        </a:rPr>
                        <a:t> kokee nuoren osallisuuden vahvistuneen ja yksinäisyyden vähentyneen.</a:t>
                      </a:r>
                    </a:p>
                  </a:txBody>
                  <a:tcPr/>
                </a:tc>
                <a:tc>
                  <a:txBody>
                    <a:bodyPr/>
                    <a:lstStyle/>
                    <a:p>
                      <a:r>
                        <a:rPr lang="fi-FI" sz="1100" dirty="0"/>
                        <a:t>30 000€</a:t>
                      </a:r>
                    </a:p>
                    <a:p>
                      <a:endParaRPr lang="fi-FI" sz="1100" dirty="0"/>
                    </a:p>
                    <a:p>
                      <a:r>
                        <a:rPr lang="fi-FI" sz="1100" dirty="0"/>
                        <a:t>(Omarahoitusosuus 400€)</a:t>
                      </a:r>
                    </a:p>
                    <a:p>
                      <a:endParaRPr lang="fi-FI" sz="1100" dirty="0"/>
                    </a:p>
                    <a:p>
                      <a:r>
                        <a:rPr lang="fi-FI" sz="1100" b="1" dirty="0"/>
                        <a:t>50 nuorta</a:t>
                      </a:r>
                    </a:p>
                  </a:txBody>
                  <a:tcPr/>
                </a:tc>
                <a:tc>
                  <a:txBody>
                    <a:bodyPr/>
                    <a:lstStyle/>
                    <a:p>
                      <a:r>
                        <a:rPr lang="fi-FI" sz="1100" b="1" dirty="0"/>
                        <a:t>26 000€ </a:t>
                      </a:r>
                    </a:p>
                    <a:p>
                      <a:endParaRPr lang="fi-FI" sz="1100" dirty="0"/>
                    </a:p>
                    <a:p>
                      <a:r>
                        <a:rPr lang="fi-FI" sz="1100" b="0" dirty="0"/>
                        <a:t>Hyvinvointia edistävä hanke</a:t>
                      </a:r>
                    </a:p>
                    <a:p>
                      <a:endParaRPr lang="fi-FI" sz="1100" b="0" dirty="0"/>
                    </a:p>
                    <a:p>
                      <a:r>
                        <a:rPr lang="fi-FI" sz="1100" b="0" dirty="0"/>
                        <a:t>(pisteet 24)</a:t>
                      </a:r>
                    </a:p>
                  </a:txBody>
                  <a:tcPr/>
                </a:tc>
                <a:extLst>
                  <a:ext uri="{0D108BD9-81ED-4DB2-BD59-A6C34878D82A}">
                    <a16:rowId xmlns:a16="http://schemas.microsoft.com/office/drawing/2014/main" val="3246174398"/>
                  </a:ext>
                </a:extLst>
              </a:tr>
            </a:tbl>
          </a:graphicData>
        </a:graphic>
      </p:graphicFrame>
    </p:spTree>
    <p:extLst>
      <p:ext uri="{BB962C8B-B14F-4D97-AF65-F5344CB8AC3E}">
        <p14:creationId xmlns:p14="http://schemas.microsoft.com/office/powerpoint/2010/main" val="2766359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93B62DB9-EA18-46DC-954B-8427C1B21CFE}"/>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9320EA-10A2-4D80-97F4-B5438742DBB6}" type="datetime1">
              <a:rPr kumimoji="0" lang="fi-FI" sz="1200" b="0" i="0" u="none" strike="noStrike" kern="1200" cap="none" spc="0" normalizeH="0" baseline="0" noProof="0" smtClean="0">
                <a:ln>
                  <a:noFill/>
                </a:ln>
                <a:solidFill>
                  <a:srgbClr val="212121">
                    <a:lumMod val="75000"/>
                    <a:lumOff val="2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14.12.2023</a:t>
            </a:fld>
            <a:endParaRPr kumimoji="0" lang="fi-FI" sz="1200" b="0" i="0" u="none" strike="noStrike" kern="1200" cap="none" spc="0" normalizeH="0" baseline="0" noProof="0">
              <a:ln>
                <a:noFill/>
              </a:ln>
              <a:solidFill>
                <a:srgbClr val="212121">
                  <a:lumMod val="75000"/>
                  <a:lumOff val="25000"/>
                </a:srgbClr>
              </a:solidFill>
              <a:effectLst/>
              <a:uLnTx/>
              <a:uFillTx/>
              <a:latin typeface="Calibri" panose="020F0502020204030204"/>
              <a:ea typeface="+mn-ea"/>
              <a:cs typeface="+mn-cs"/>
            </a:endParaRPr>
          </a:p>
        </p:txBody>
      </p:sp>
      <p:sp>
        <p:nvSpPr>
          <p:cNvPr id="5" name="Dian numeron paikkamerkki 4">
            <a:extLst>
              <a:ext uri="{FF2B5EF4-FFF2-40B4-BE49-F238E27FC236}">
                <a16:creationId xmlns:a16="http://schemas.microsoft.com/office/drawing/2014/main" id="{0F28DFDB-15BC-478F-B1D4-6BF18182FE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EE06F1-2D77-A44E-97FA-F679B9CB76D5}" type="slidenum">
              <a:rPr kumimoji="0" lang="fi-FI" sz="1200" b="0" i="0" u="none" strike="noStrike" kern="1200" cap="none" spc="0" normalizeH="0" baseline="0" noProof="0" smtClean="0">
                <a:ln>
                  <a:noFill/>
                </a:ln>
                <a:solidFill>
                  <a:srgbClr val="212121">
                    <a:lumMod val="75000"/>
                    <a:lumOff val="2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i-FI" sz="1200" b="0" i="0" u="none" strike="noStrike" kern="1200" cap="none" spc="0" normalizeH="0" baseline="0" noProof="0">
              <a:ln>
                <a:noFill/>
              </a:ln>
              <a:solidFill>
                <a:srgbClr val="212121">
                  <a:lumMod val="75000"/>
                  <a:lumOff val="25000"/>
                </a:srgbClr>
              </a:solidFill>
              <a:effectLst/>
              <a:uLnTx/>
              <a:uFillTx/>
              <a:latin typeface="Calibri" panose="020F0502020204030204"/>
              <a:ea typeface="+mn-ea"/>
              <a:cs typeface="+mn-cs"/>
            </a:endParaRPr>
          </a:p>
        </p:txBody>
      </p:sp>
      <p:graphicFrame>
        <p:nvGraphicFramePr>
          <p:cNvPr id="7" name="Taulukko 6">
            <a:extLst>
              <a:ext uri="{FF2B5EF4-FFF2-40B4-BE49-F238E27FC236}">
                <a16:creationId xmlns:a16="http://schemas.microsoft.com/office/drawing/2014/main" id="{918B2356-FF1B-4C2F-A4E9-7AD046617EF6}"/>
              </a:ext>
            </a:extLst>
          </p:cNvPr>
          <p:cNvGraphicFramePr>
            <a:graphicFrameLocks noGrp="1"/>
          </p:cNvGraphicFramePr>
          <p:nvPr>
            <p:extLst>
              <p:ext uri="{D42A27DB-BD31-4B8C-83A1-F6EECF244321}">
                <p14:modId xmlns:p14="http://schemas.microsoft.com/office/powerpoint/2010/main" val="2572727853"/>
              </p:ext>
            </p:extLst>
          </p:nvPr>
        </p:nvGraphicFramePr>
        <p:xfrm>
          <a:off x="0" y="217170"/>
          <a:ext cx="12192000" cy="6654818"/>
        </p:xfrm>
        <a:graphic>
          <a:graphicData uri="http://schemas.openxmlformats.org/drawingml/2006/table">
            <a:tbl>
              <a:tblPr firstRow="1" bandRow="1">
                <a:tableStyleId>{5C22544A-7EE6-4342-B048-85BDC9FD1C3A}</a:tableStyleId>
              </a:tblPr>
              <a:tblGrid>
                <a:gridCol w="1510315">
                  <a:extLst>
                    <a:ext uri="{9D8B030D-6E8A-4147-A177-3AD203B41FA5}">
                      <a16:colId xmlns:a16="http://schemas.microsoft.com/office/drawing/2014/main" val="7805217"/>
                    </a:ext>
                  </a:extLst>
                </a:gridCol>
                <a:gridCol w="3369636">
                  <a:extLst>
                    <a:ext uri="{9D8B030D-6E8A-4147-A177-3AD203B41FA5}">
                      <a16:colId xmlns:a16="http://schemas.microsoft.com/office/drawing/2014/main" val="979983001"/>
                    </a:ext>
                  </a:extLst>
                </a:gridCol>
                <a:gridCol w="4335341">
                  <a:extLst>
                    <a:ext uri="{9D8B030D-6E8A-4147-A177-3AD203B41FA5}">
                      <a16:colId xmlns:a16="http://schemas.microsoft.com/office/drawing/2014/main" val="3836238820"/>
                    </a:ext>
                  </a:extLst>
                </a:gridCol>
                <a:gridCol w="1546306">
                  <a:extLst>
                    <a:ext uri="{9D8B030D-6E8A-4147-A177-3AD203B41FA5}">
                      <a16:colId xmlns:a16="http://schemas.microsoft.com/office/drawing/2014/main" val="2714985814"/>
                    </a:ext>
                  </a:extLst>
                </a:gridCol>
                <a:gridCol w="1430402">
                  <a:extLst>
                    <a:ext uri="{9D8B030D-6E8A-4147-A177-3AD203B41FA5}">
                      <a16:colId xmlns:a16="http://schemas.microsoft.com/office/drawing/2014/main" val="1150392265"/>
                    </a:ext>
                  </a:extLst>
                </a:gridCol>
              </a:tblGrid>
              <a:tr h="855278">
                <a:tc>
                  <a:txBody>
                    <a:bodyPr/>
                    <a:lstStyle/>
                    <a:p>
                      <a:r>
                        <a:rPr lang="fi-FI" sz="2400" dirty="0"/>
                        <a:t>Hakija </a:t>
                      </a:r>
                    </a:p>
                  </a:txBody>
                  <a:tcPr/>
                </a:tc>
                <a:tc>
                  <a:txBody>
                    <a:bodyPr/>
                    <a:lstStyle/>
                    <a:p>
                      <a:r>
                        <a:rPr lang="fi-FI" sz="2400" dirty="0"/>
                        <a:t>Kuvaus</a:t>
                      </a:r>
                    </a:p>
                  </a:txBody>
                  <a:tcPr/>
                </a:tc>
                <a:tc>
                  <a:txBody>
                    <a:bodyPr/>
                    <a:lstStyle/>
                    <a:p>
                      <a:r>
                        <a:rPr lang="fi-FI" sz="2400" dirty="0"/>
                        <a:t>Tavoite</a:t>
                      </a:r>
                    </a:p>
                  </a:txBody>
                  <a:tcPr/>
                </a:tc>
                <a:tc>
                  <a:txBody>
                    <a:bodyPr/>
                    <a:lstStyle/>
                    <a:p>
                      <a:r>
                        <a:rPr lang="fi-FI" sz="2400" dirty="0"/>
                        <a:t>Haettu summa</a:t>
                      </a:r>
                    </a:p>
                  </a:txBody>
                  <a:tcPr/>
                </a:tc>
                <a:tc>
                  <a:txBody>
                    <a:bodyPr/>
                    <a:lstStyle/>
                    <a:p>
                      <a:r>
                        <a:rPr lang="fi-FI" sz="2400" dirty="0"/>
                        <a:t>Esitys</a:t>
                      </a:r>
                    </a:p>
                  </a:txBody>
                  <a:tcPr/>
                </a:tc>
                <a:extLst>
                  <a:ext uri="{0D108BD9-81ED-4DB2-BD59-A6C34878D82A}">
                    <a16:rowId xmlns:a16="http://schemas.microsoft.com/office/drawing/2014/main" val="2196967700"/>
                  </a:ext>
                </a:extLst>
              </a:tr>
              <a:tr h="18988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b="1"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b="1" kern="1200" dirty="0">
                          <a:solidFill>
                            <a:schemeClr val="dk1"/>
                          </a:solidFill>
                          <a:effectLst/>
                          <a:latin typeface="+mn-lt"/>
                          <a:ea typeface="+mn-ea"/>
                          <a:cs typeface="+mn-cs"/>
                        </a:rPr>
                        <a:t>Tampereen seudun työllistymisyhdistys Etappi 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b="1"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b="1"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b="1" kern="1200" dirty="0">
                          <a:solidFill>
                            <a:schemeClr val="dk1"/>
                          </a:solidFill>
                          <a:effectLst/>
                          <a:latin typeface="+mn-lt"/>
                          <a:ea typeface="+mn-ea"/>
                          <a:cs typeface="+mn-cs"/>
                        </a:rPr>
                        <a:t>Luonnollesi</a:t>
                      </a:r>
                      <a:endParaRPr lang="fi-FI" sz="110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50" kern="1200" dirty="0">
                          <a:solidFill>
                            <a:schemeClr val="dk1"/>
                          </a:solidFill>
                          <a:effectLst/>
                          <a:latin typeface="+mn-lt"/>
                          <a:ea typeface="+mn-ea"/>
                          <a:cs typeface="+mn-cs"/>
                        </a:rPr>
                        <a:t>"Luonnollesi" -hanke tarjoaa  </a:t>
                      </a:r>
                      <a:r>
                        <a:rPr lang="fi-FI" sz="1050" kern="1200" dirty="0">
                          <a:solidFill>
                            <a:schemeClr val="dk1"/>
                          </a:solidFill>
                          <a:effectLst/>
                          <a:highlight>
                            <a:srgbClr val="FFFF00"/>
                          </a:highlight>
                          <a:latin typeface="+mn-lt"/>
                          <a:ea typeface="+mn-ea"/>
                          <a:cs typeface="+mn-cs"/>
                        </a:rPr>
                        <a:t>sopimuksettomia</a:t>
                      </a:r>
                      <a:r>
                        <a:rPr lang="fi-FI" sz="1050" kern="1200" dirty="0">
                          <a:solidFill>
                            <a:schemeClr val="dk1"/>
                          </a:solidFill>
                          <a:effectLst/>
                          <a:latin typeface="+mn-lt"/>
                          <a:ea typeface="+mn-ea"/>
                          <a:cs typeface="+mn-cs"/>
                        </a:rPr>
                        <a:t> viiden päivän pituisia </a:t>
                      </a:r>
                      <a:r>
                        <a:rPr lang="fi-FI" sz="1050" kern="1200" dirty="0">
                          <a:solidFill>
                            <a:schemeClr val="dk1"/>
                          </a:solidFill>
                          <a:effectLst/>
                          <a:highlight>
                            <a:srgbClr val="FFFF00"/>
                          </a:highlight>
                          <a:latin typeface="+mn-lt"/>
                          <a:ea typeface="+mn-ea"/>
                          <a:cs typeface="+mn-cs"/>
                        </a:rPr>
                        <a:t>ympäristöprojekteja</a:t>
                      </a:r>
                      <a:r>
                        <a:rPr lang="fi-FI" sz="1050" kern="1200" dirty="0">
                          <a:solidFill>
                            <a:schemeClr val="dk1"/>
                          </a:solidFill>
                          <a:effectLst/>
                          <a:latin typeface="+mn-lt"/>
                          <a:ea typeface="+mn-ea"/>
                          <a:cs typeface="+mn-cs"/>
                        </a:rPr>
                        <a:t>, jotka toteuttavat Tampereen kaupunkiseudun luontokohteiden ympäristönhoitoa. Ympäristöprojektit </a:t>
                      </a:r>
                      <a:r>
                        <a:rPr lang="fi-FI" sz="1050" kern="1200" dirty="0">
                          <a:solidFill>
                            <a:schemeClr val="dk1"/>
                          </a:solidFill>
                          <a:effectLst/>
                          <a:highlight>
                            <a:srgbClr val="FFFF00"/>
                          </a:highlight>
                          <a:latin typeface="+mn-lt"/>
                          <a:ea typeface="+mn-ea"/>
                          <a:cs typeface="+mn-cs"/>
                        </a:rPr>
                        <a:t>toteutetaan pienryhmämuotoisina</a:t>
                      </a:r>
                      <a:r>
                        <a:rPr lang="fi-FI" sz="1050" kern="1200" dirty="0">
                          <a:solidFill>
                            <a:schemeClr val="dk1"/>
                          </a:solidFill>
                          <a:effectLst/>
                          <a:latin typeface="+mn-lt"/>
                          <a:ea typeface="+mn-ea"/>
                          <a:cs typeface="+mn-cs"/>
                        </a:rPr>
                        <a:t>, keskiössä </a:t>
                      </a:r>
                      <a:r>
                        <a:rPr lang="fi-FI" sz="1050" kern="1200" dirty="0">
                          <a:solidFill>
                            <a:schemeClr val="dk1"/>
                          </a:solidFill>
                          <a:effectLst/>
                          <a:highlight>
                            <a:srgbClr val="FFFF00"/>
                          </a:highlight>
                          <a:latin typeface="+mn-lt"/>
                          <a:ea typeface="+mn-ea"/>
                          <a:cs typeface="+mn-cs"/>
                        </a:rPr>
                        <a:t>seikkailu- ja elämyspedagogiikan menetelmät</a:t>
                      </a:r>
                      <a:r>
                        <a:rPr lang="fi-FI" sz="1050" kern="1200" dirty="0">
                          <a:solidFill>
                            <a:schemeClr val="dk1"/>
                          </a:solidFill>
                          <a:effectLst/>
                          <a:latin typeface="+mn-lt"/>
                          <a:ea typeface="+mn-ea"/>
                          <a:cs typeface="+mn-cs"/>
                        </a:rPr>
                        <a:t>. Osana projekteja toimii </a:t>
                      </a:r>
                      <a:r>
                        <a:rPr lang="fi-FI" sz="1050" kern="1200" dirty="0">
                          <a:solidFill>
                            <a:schemeClr val="dk1"/>
                          </a:solidFill>
                          <a:effectLst/>
                          <a:highlight>
                            <a:srgbClr val="FFFF00"/>
                          </a:highlight>
                          <a:latin typeface="+mn-lt"/>
                          <a:ea typeface="+mn-ea"/>
                          <a:cs typeface="+mn-cs"/>
                        </a:rPr>
                        <a:t>yksilöllinen työvalmennuspalvelu</a:t>
                      </a:r>
                      <a:r>
                        <a:rPr lang="fi-FI" sz="1050" kern="1200" dirty="0">
                          <a:solidFill>
                            <a:schemeClr val="dk1"/>
                          </a:solidFill>
                          <a:effectLst/>
                          <a:latin typeface="+mn-lt"/>
                          <a:ea typeface="+mn-ea"/>
                          <a:cs typeface="+mn-cs"/>
                        </a:rPr>
                        <a:t>, jonka parissa on projektien tavoitteellinen reflektointi sekä nuorten tukeminen kohti mieleisen elämänpolun rakentamista.</a:t>
                      </a:r>
                    </a:p>
                  </a:txBody>
                  <a:tcPr/>
                </a:tc>
                <a:tc>
                  <a:txBody>
                    <a:bodyPr/>
                    <a:lstStyle/>
                    <a:p>
                      <a:r>
                        <a:rPr lang="fi-FI" sz="1050" kern="1200" dirty="0">
                          <a:solidFill>
                            <a:schemeClr val="dk1"/>
                          </a:solidFill>
                          <a:effectLst/>
                          <a:latin typeface="+mn-lt"/>
                          <a:ea typeface="+mn-ea"/>
                          <a:cs typeface="+mn-cs"/>
                        </a:rPr>
                        <a:t>Valmennusmalli tarjoaa nuorille kokonaisvaltaisia </a:t>
                      </a:r>
                      <a:r>
                        <a:rPr lang="fi-FI" sz="1050" kern="1200" dirty="0">
                          <a:solidFill>
                            <a:schemeClr val="dk1"/>
                          </a:solidFill>
                          <a:effectLst/>
                          <a:highlight>
                            <a:srgbClr val="FFFF00"/>
                          </a:highlight>
                          <a:latin typeface="+mn-lt"/>
                          <a:ea typeface="+mn-ea"/>
                          <a:cs typeface="+mn-cs"/>
                        </a:rPr>
                        <a:t>kasvunmahdollisuuksia</a:t>
                      </a:r>
                      <a:r>
                        <a:rPr lang="fi-FI" sz="1050" kern="1200" dirty="0">
                          <a:solidFill>
                            <a:schemeClr val="dk1"/>
                          </a:solidFill>
                          <a:effectLst/>
                          <a:latin typeface="+mn-lt"/>
                          <a:ea typeface="+mn-ea"/>
                          <a:cs typeface="+mn-cs"/>
                        </a:rPr>
                        <a:t>,  luontokokemusten ja -taitojen ohella </a:t>
                      </a:r>
                      <a:r>
                        <a:rPr lang="fi-FI" sz="1050" kern="1200" dirty="0">
                          <a:solidFill>
                            <a:schemeClr val="dk1"/>
                          </a:solidFill>
                          <a:effectLst/>
                          <a:highlight>
                            <a:srgbClr val="FFFF00"/>
                          </a:highlight>
                          <a:latin typeface="+mn-lt"/>
                          <a:ea typeface="+mn-ea"/>
                          <a:cs typeface="+mn-cs"/>
                        </a:rPr>
                        <a:t>omien vahvuuksien tunnistaminen erilaisia töitä tekemällä </a:t>
                      </a:r>
                      <a:r>
                        <a:rPr lang="fi-FI" sz="1050" kern="1200" dirty="0">
                          <a:solidFill>
                            <a:schemeClr val="dk1"/>
                          </a:solidFill>
                          <a:effectLst/>
                          <a:latin typeface="+mn-lt"/>
                          <a:ea typeface="+mn-ea"/>
                          <a:cs typeface="+mn-cs"/>
                        </a:rPr>
                        <a:t>ja uusia asioita kohtaamalla, </a:t>
                      </a:r>
                      <a:r>
                        <a:rPr lang="fi-FI" sz="1050" kern="1200" dirty="0">
                          <a:solidFill>
                            <a:schemeClr val="dk1"/>
                          </a:solidFill>
                          <a:effectLst/>
                          <a:highlight>
                            <a:srgbClr val="FFFF00"/>
                          </a:highlight>
                          <a:latin typeface="+mn-lt"/>
                          <a:ea typeface="+mn-ea"/>
                          <a:cs typeface="+mn-cs"/>
                        </a:rPr>
                        <a:t>ryhmätyötaitojen harjoittelu </a:t>
                      </a:r>
                      <a:r>
                        <a:rPr lang="fi-FI" sz="1050" kern="1200" dirty="0">
                          <a:solidFill>
                            <a:schemeClr val="dk1"/>
                          </a:solidFill>
                          <a:effectLst/>
                          <a:latin typeface="+mn-lt"/>
                          <a:ea typeface="+mn-ea"/>
                          <a:cs typeface="+mn-cs"/>
                        </a:rPr>
                        <a:t>ja </a:t>
                      </a:r>
                      <a:r>
                        <a:rPr lang="fi-FI" sz="1050" kern="1200" dirty="0">
                          <a:solidFill>
                            <a:schemeClr val="dk1"/>
                          </a:solidFill>
                          <a:effectLst/>
                          <a:highlight>
                            <a:srgbClr val="FFFF00"/>
                          </a:highlight>
                          <a:latin typeface="+mn-lt"/>
                          <a:ea typeface="+mn-ea"/>
                          <a:cs typeface="+mn-cs"/>
                        </a:rPr>
                        <a:t>sosiaaliset kokemukset </a:t>
                      </a:r>
                      <a:r>
                        <a:rPr lang="fi-FI" sz="1050" kern="1200" dirty="0">
                          <a:solidFill>
                            <a:schemeClr val="dk1"/>
                          </a:solidFill>
                          <a:effectLst/>
                          <a:latin typeface="+mn-lt"/>
                          <a:ea typeface="+mn-ea"/>
                          <a:cs typeface="+mn-cs"/>
                        </a:rPr>
                        <a:t>ryhmässä, sekä itsetunnon ja omien voimavarojen vahvistuminen. Turvallinen ryhmähenki, osallisuus ja vertaistuki . </a:t>
                      </a:r>
                    </a:p>
                    <a:p>
                      <a:r>
                        <a:rPr lang="fi-FI" sz="1050" kern="1200" dirty="0">
                          <a:solidFill>
                            <a:schemeClr val="dk1"/>
                          </a:solidFill>
                          <a:effectLst/>
                          <a:latin typeface="+mn-lt"/>
                          <a:ea typeface="+mn-ea"/>
                          <a:cs typeface="+mn-cs"/>
                        </a:rPr>
                        <a:t>1. Toimijuuden ja osallisuuden vahvistaminen</a:t>
                      </a:r>
                    </a:p>
                    <a:p>
                      <a:r>
                        <a:rPr lang="fi-FI" sz="1050" kern="1200" dirty="0">
                          <a:solidFill>
                            <a:schemeClr val="dk1"/>
                          </a:solidFill>
                          <a:effectLst/>
                          <a:latin typeface="+mn-lt"/>
                          <a:ea typeface="+mn-ea"/>
                          <a:cs typeface="+mn-cs"/>
                        </a:rPr>
                        <a:t>2. Työelämätaitojen vahvistaminen</a:t>
                      </a:r>
                    </a:p>
                    <a:p>
                      <a:r>
                        <a:rPr lang="fi-FI" sz="1050" kern="1200" dirty="0">
                          <a:solidFill>
                            <a:schemeClr val="dk1"/>
                          </a:solidFill>
                          <a:effectLst/>
                          <a:latin typeface="+mn-lt"/>
                          <a:ea typeface="+mn-ea"/>
                          <a:cs typeface="+mn-cs"/>
                        </a:rPr>
                        <a:t>3. Hyvinvoinnin ja voimavarojen vahvistaminen</a:t>
                      </a:r>
                    </a:p>
                  </a:txBody>
                  <a:tcPr/>
                </a:tc>
                <a:tc>
                  <a:txBody>
                    <a:bodyPr/>
                    <a:lstStyle/>
                    <a:p>
                      <a:r>
                        <a:rPr lang="fi-FI" sz="1100" dirty="0"/>
                        <a:t>30 000 €</a:t>
                      </a:r>
                    </a:p>
                    <a:p>
                      <a:r>
                        <a:rPr lang="fi-FI" sz="1100" dirty="0"/>
                        <a:t>(Omarahoitusosuus 0€)</a:t>
                      </a:r>
                    </a:p>
                    <a:p>
                      <a:endParaRPr lang="fi-FI" sz="1100" dirty="0"/>
                    </a:p>
                    <a:p>
                      <a:r>
                        <a:rPr lang="fi-FI" sz="1100" b="1" dirty="0"/>
                        <a:t>50 nuorta</a:t>
                      </a:r>
                    </a:p>
                  </a:txBody>
                  <a:tcPr/>
                </a:tc>
                <a:tc>
                  <a:txBody>
                    <a:bodyPr/>
                    <a:lstStyle/>
                    <a:p>
                      <a:r>
                        <a:rPr lang="fi-FI" sz="1100" b="1" dirty="0"/>
                        <a:t>26 000€</a:t>
                      </a:r>
                    </a:p>
                    <a:p>
                      <a:endParaRPr lang="fi-FI"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b="0" dirty="0"/>
                        <a:t>Työllistymistä edistävä hanke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b="0" dirty="0"/>
                        <a:t>(pisteet 24)</a:t>
                      </a:r>
                    </a:p>
                  </a:txBody>
                  <a:tcPr/>
                </a:tc>
                <a:extLst>
                  <a:ext uri="{0D108BD9-81ED-4DB2-BD59-A6C34878D82A}">
                    <a16:rowId xmlns:a16="http://schemas.microsoft.com/office/drawing/2014/main" val="2698032788"/>
                  </a:ext>
                </a:extLst>
              </a:tr>
              <a:tr h="2001770">
                <a:tc>
                  <a:txBody>
                    <a:bodyPr/>
                    <a:lstStyle/>
                    <a:p>
                      <a:r>
                        <a:rPr lang="fi-FI" sz="1100" b="1" dirty="0">
                          <a:latin typeface="+mn-lt"/>
                        </a:rPr>
                        <a:t>Rock Camp ry</a:t>
                      </a:r>
                    </a:p>
                    <a:p>
                      <a:endParaRPr lang="fi-FI" sz="1100" b="1" dirty="0">
                        <a:latin typeface="+mn-lt"/>
                      </a:endParaRPr>
                    </a:p>
                    <a:p>
                      <a:r>
                        <a:rPr lang="fi-FI" sz="1100" b="1" dirty="0">
                          <a:latin typeface="+mn-lt"/>
                        </a:rPr>
                        <a:t>Nuorten hyvinvoinnin, työllistymisen mahdollistaminen musiikin avulla</a:t>
                      </a:r>
                    </a:p>
                  </a:txBody>
                  <a:tcPr/>
                </a:tc>
                <a:tc>
                  <a:txBody>
                    <a:bodyPr/>
                    <a:lstStyle/>
                    <a:p>
                      <a:r>
                        <a:rPr lang="fi-FI" sz="1050" dirty="0">
                          <a:latin typeface="+mn-lt"/>
                        </a:rPr>
                        <a:t>Toiminnan ydin on </a:t>
                      </a:r>
                      <a:r>
                        <a:rPr lang="fi-FI" sz="1050" dirty="0">
                          <a:highlight>
                            <a:srgbClr val="FFFF00"/>
                          </a:highlight>
                          <a:latin typeface="+mn-lt"/>
                        </a:rPr>
                        <a:t>ennaltaehkäistä nuoren pahoinvointia ja tuoda tietoisuutta musiikin kautta työllistymisen vaihtoehdoista.</a:t>
                      </a:r>
                      <a:r>
                        <a:rPr lang="fi-FI" sz="1050" dirty="0">
                          <a:latin typeface="+mn-lt"/>
                        </a:rPr>
                        <a:t> Hankkeessa </a:t>
                      </a:r>
                      <a:r>
                        <a:rPr lang="fi-FI" sz="1050" dirty="0">
                          <a:highlight>
                            <a:srgbClr val="FFFF00"/>
                          </a:highlight>
                          <a:latin typeface="+mn-lt"/>
                        </a:rPr>
                        <a:t>hyödynnetään laajaa </a:t>
                      </a:r>
                      <a:r>
                        <a:rPr lang="fi-FI" sz="1050" dirty="0">
                          <a:latin typeface="+mn-lt"/>
                        </a:rPr>
                        <a:t>eri musiikkialan toimija ja yhteistyökumppani </a:t>
                      </a:r>
                      <a:r>
                        <a:rPr lang="fi-FI" sz="1050" dirty="0">
                          <a:highlight>
                            <a:srgbClr val="FFFF00"/>
                          </a:highlight>
                          <a:latin typeface="+mn-lt"/>
                        </a:rPr>
                        <a:t>verkostoa</a:t>
                      </a:r>
                      <a:r>
                        <a:rPr lang="fi-FI" sz="1050" dirty="0">
                          <a:latin typeface="+mn-lt"/>
                        </a:rPr>
                        <a:t>. Nuori hyötyy suoraan verkostosta, työmahdollisuuksista, tutustumista alan moneen toimijaan, saamalla itsetunnon kasvattamista, onnistumisen kokemusta ja luottamusta itseensä. Hän voi kasvaa turvallisessa ympäristössä ja luottamusta rakentavassa yhteisössä.</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50" dirty="0">
                          <a:latin typeface="+mn-lt"/>
                        </a:rPr>
                        <a:t>Hanke järjestää nuorille vuoden aikana mahdollisuuksia, itsensä löytämistä, itsetunnon kohentamista, hyväksytyksi tulemista, omien vahvuuksien löytämistä. Nuoret, jotka eivät ole löytäneet paikkaansa tai muuten haluavat työllistyä ja saada kokemusta musiikkialalla. Tuetaan oppimisen reflektoinnissa, työpaikkojen ja työkokeilupaikkojen hakemisessa, urasuunnittelussa. Tarjotaan henkilökohtaista keskustelua ohjaajan kanssa. Ohjaaja toimii myös työkokeilupaikan/työpaikan yhteyshenkilönä. </a:t>
                      </a:r>
                    </a:p>
                  </a:txBody>
                  <a:tcPr/>
                </a:tc>
                <a:tc>
                  <a:txBody>
                    <a:bodyPr/>
                    <a:lstStyle/>
                    <a:p>
                      <a:r>
                        <a:rPr lang="fi-FI" sz="1100" b="0" dirty="0">
                          <a:latin typeface="+mn-lt"/>
                        </a:rPr>
                        <a:t>15 000€</a:t>
                      </a:r>
                    </a:p>
                    <a:p>
                      <a:r>
                        <a:rPr lang="fi-FI" sz="1100" b="0" dirty="0">
                          <a:latin typeface="+mn-lt"/>
                        </a:rPr>
                        <a:t>(Omarahoitusosuus 2 000€)</a:t>
                      </a:r>
                    </a:p>
                    <a:p>
                      <a:endParaRPr lang="fi-FI" sz="1100" b="0" dirty="0">
                        <a:latin typeface="+mn-lt"/>
                      </a:endParaRPr>
                    </a:p>
                    <a:p>
                      <a:r>
                        <a:rPr lang="fi-FI" sz="1100" b="1" dirty="0">
                          <a:latin typeface="+mn-lt"/>
                        </a:rPr>
                        <a:t>30 nuorta</a:t>
                      </a:r>
                    </a:p>
                  </a:txBody>
                  <a:tcPr/>
                </a:tc>
                <a:tc>
                  <a:txBody>
                    <a:bodyPr/>
                    <a:lstStyle/>
                    <a:p>
                      <a:r>
                        <a:rPr lang="fi-FI" sz="1100" b="1" dirty="0">
                          <a:latin typeface="+mn-lt"/>
                        </a:rPr>
                        <a:t>13 000€</a:t>
                      </a:r>
                    </a:p>
                    <a:p>
                      <a:endParaRPr lang="fi-FI" sz="1100" b="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b="0" dirty="0">
                          <a:latin typeface="+mn-lt"/>
                        </a:rPr>
                        <a:t>Hyvinvointia edistävä hanke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b="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b="0" dirty="0">
                          <a:latin typeface="+mn-lt"/>
                        </a:rPr>
                        <a:t>(pisteet 22)</a:t>
                      </a:r>
                    </a:p>
                  </a:txBody>
                  <a:tcPr/>
                </a:tc>
                <a:extLst>
                  <a:ext uri="{0D108BD9-81ED-4DB2-BD59-A6C34878D82A}">
                    <a16:rowId xmlns:a16="http://schemas.microsoft.com/office/drawing/2014/main" val="2928351276"/>
                  </a:ext>
                </a:extLst>
              </a:tr>
              <a:tr h="18988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kern="1200" dirty="0">
                        <a:solidFill>
                          <a:schemeClr val="dk1"/>
                        </a:solidFill>
                        <a:effectLst/>
                        <a:latin typeface="+mn-lt"/>
                        <a:ea typeface="+mn-ea"/>
                        <a:cs typeface="+mn-cs"/>
                      </a:endParaRPr>
                    </a:p>
                    <a:p>
                      <a:r>
                        <a:rPr lang="fi-FI" sz="1100" b="1" dirty="0">
                          <a:latin typeface="+mn-lt"/>
                        </a:rPr>
                        <a:t>Transfeminiinit ry – </a:t>
                      </a:r>
                      <a:r>
                        <a:rPr lang="fi-FI" sz="1100" b="1" dirty="0" err="1">
                          <a:latin typeface="+mn-lt"/>
                        </a:rPr>
                        <a:t>Transfeminina</a:t>
                      </a:r>
                      <a:r>
                        <a:rPr lang="fi-FI" sz="1100" b="1" dirty="0">
                          <a:latin typeface="+mn-lt"/>
                        </a:rPr>
                        <a:t> </a:t>
                      </a:r>
                      <a:r>
                        <a:rPr lang="fi-FI" sz="1100" b="1" dirty="0" err="1">
                          <a:latin typeface="+mn-lt"/>
                        </a:rPr>
                        <a:t>rf</a:t>
                      </a:r>
                      <a:endParaRPr lang="fi-FI" sz="1100" b="1" dirty="0">
                        <a:latin typeface="+mn-lt"/>
                      </a:endParaRPr>
                    </a:p>
                    <a:p>
                      <a:endParaRPr lang="fi-FI" sz="1100" b="1" dirty="0">
                        <a:latin typeface="+mn-lt"/>
                      </a:endParaRPr>
                    </a:p>
                    <a:p>
                      <a:r>
                        <a:rPr lang="fi-FI" sz="1100" b="1" dirty="0" err="1">
                          <a:latin typeface="+mn-lt"/>
                        </a:rPr>
                        <a:t>Transduuni</a:t>
                      </a:r>
                      <a:r>
                        <a:rPr lang="fi-FI" sz="1100" b="1" dirty="0">
                          <a:latin typeface="+mn-lt"/>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50" kern="1200" dirty="0">
                          <a:solidFill>
                            <a:schemeClr val="dk1"/>
                          </a:solidFill>
                          <a:effectLst/>
                          <a:latin typeface="+mn-lt"/>
                          <a:ea typeface="+mn-ea"/>
                          <a:cs typeface="+mn-cs"/>
                        </a:rPr>
                        <a:t>Hankkeella ohjataan vaikeasti työllistettäviä transtaustaisia, 18–29-vuotiaita nuoria työelämään </a:t>
                      </a:r>
                      <a:r>
                        <a:rPr lang="fi-FI" sz="1050" kern="1200" dirty="0">
                          <a:solidFill>
                            <a:schemeClr val="dk1"/>
                          </a:solidFill>
                          <a:effectLst/>
                          <a:highlight>
                            <a:srgbClr val="FFFF00"/>
                          </a:highlight>
                          <a:latin typeface="+mn-lt"/>
                          <a:ea typeface="+mn-ea"/>
                          <a:cs typeface="+mn-cs"/>
                        </a:rPr>
                        <a:t>vahvistamalla heidän osaamistaan </a:t>
                      </a:r>
                      <a:r>
                        <a:rPr lang="fi-FI" sz="1050" kern="1200" dirty="0">
                          <a:solidFill>
                            <a:schemeClr val="dk1"/>
                          </a:solidFill>
                          <a:effectLst/>
                          <a:latin typeface="+mn-lt"/>
                          <a:ea typeface="+mn-ea"/>
                          <a:cs typeface="+mn-cs"/>
                        </a:rPr>
                        <a:t>ja </a:t>
                      </a:r>
                      <a:r>
                        <a:rPr lang="fi-FI" sz="1050" kern="1200" dirty="0">
                          <a:solidFill>
                            <a:schemeClr val="dk1"/>
                          </a:solidFill>
                          <a:effectLst/>
                          <a:highlight>
                            <a:srgbClr val="FFFF00"/>
                          </a:highlight>
                          <a:latin typeface="+mn-lt"/>
                          <a:ea typeface="+mn-ea"/>
                          <a:cs typeface="+mn-cs"/>
                        </a:rPr>
                        <a:t>uskoa omaan pärjäämiseen työelämässä.</a:t>
                      </a:r>
                      <a:r>
                        <a:rPr lang="fi-FI" sz="1050" kern="1200" dirty="0">
                          <a:solidFill>
                            <a:schemeClr val="dk1"/>
                          </a:solidFill>
                          <a:effectLst/>
                          <a:latin typeface="+mn-lt"/>
                          <a:ea typeface="+mn-ea"/>
                          <a:cs typeface="+mn-cs"/>
                        </a:rPr>
                        <a:t> Järjestetään </a:t>
                      </a:r>
                      <a:r>
                        <a:rPr lang="fi-FI" sz="1050" kern="1200" dirty="0">
                          <a:solidFill>
                            <a:schemeClr val="dk1"/>
                          </a:solidFill>
                          <a:effectLst/>
                          <a:highlight>
                            <a:srgbClr val="FFFF00"/>
                          </a:highlight>
                          <a:latin typeface="+mn-lt"/>
                          <a:ea typeface="+mn-ea"/>
                          <a:cs typeface="+mn-cs"/>
                        </a:rPr>
                        <a:t>työpajoj</a:t>
                      </a:r>
                      <a:r>
                        <a:rPr lang="fi-FI" sz="1050" kern="1200" dirty="0">
                          <a:solidFill>
                            <a:schemeClr val="dk1"/>
                          </a:solidFill>
                          <a:effectLst/>
                          <a:latin typeface="+mn-lt"/>
                          <a:ea typeface="+mn-ea"/>
                          <a:cs typeface="+mn-cs"/>
                        </a:rPr>
                        <a:t>a ja </a:t>
                      </a:r>
                      <a:r>
                        <a:rPr lang="fi-FI" sz="1050" kern="1200" dirty="0">
                          <a:solidFill>
                            <a:schemeClr val="dk1"/>
                          </a:solidFill>
                          <a:effectLst/>
                          <a:highlight>
                            <a:srgbClr val="FFFF00"/>
                          </a:highlight>
                          <a:latin typeface="+mn-lt"/>
                          <a:ea typeface="+mn-ea"/>
                          <a:cs typeface="+mn-cs"/>
                        </a:rPr>
                        <a:t>keskusteluryhmiä</a:t>
                      </a:r>
                      <a:r>
                        <a:rPr lang="fi-FI" sz="1050" kern="1200" dirty="0">
                          <a:solidFill>
                            <a:schemeClr val="dk1"/>
                          </a:solidFill>
                          <a:effectLst/>
                          <a:latin typeface="+mn-lt"/>
                          <a:ea typeface="+mn-ea"/>
                          <a:cs typeface="+mn-cs"/>
                        </a:rPr>
                        <a:t> nuorille sekä </a:t>
                      </a:r>
                      <a:r>
                        <a:rPr lang="fi-FI" sz="1050" kern="1200" dirty="0">
                          <a:solidFill>
                            <a:schemeClr val="dk1"/>
                          </a:solidFill>
                          <a:effectLst/>
                          <a:highlight>
                            <a:srgbClr val="FFFF00"/>
                          </a:highlight>
                          <a:latin typeface="+mn-lt"/>
                          <a:ea typeface="+mn-ea"/>
                          <a:cs typeface="+mn-cs"/>
                        </a:rPr>
                        <a:t>käytännön harjoittelua </a:t>
                      </a:r>
                      <a:r>
                        <a:rPr lang="fi-FI" sz="1050" kern="1200" dirty="0">
                          <a:solidFill>
                            <a:schemeClr val="dk1"/>
                          </a:solidFill>
                          <a:effectLst/>
                          <a:latin typeface="+mn-lt"/>
                          <a:ea typeface="+mn-ea"/>
                          <a:cs typeface="+mn-cs"/>
                        </a:rPr>
                        <a:t>järjestön eri ohjelmahankkeisiin. Osaamisesta ja kokemuksesta riippumatta transnuoret kohtaavat epäluuloa ja syrjintää ja eivät työllisty ja jopa työllistyessään joutuvat jo koeajalla syrjityiksi ja jopa irtisanotuiksi.</a:t>
                      </a:r>
                      <a:endParaRPr lang="fi-FI"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50" kern="1200" dirty="0">
                          <a:solidFill>
                            <a:schemeClr val="dk1"/>
                          </a:solidFill>
                          <a:effectLst/>
                          <a:latin typeface="+mn-lt"/>
                          <a:ea typeface="+mn-ea"/>
                          <a:cs typeface="+mn-cs"/>
                        </a:rPr>
                        <a:t>Hankkeella </a:t>
                      </a:r>
                      <a:r>
                        <a:rPr lang="fi-FI" sz="1050" kern="1200" dirty="0">
                          <a:solidFill>
                            <a:schemeClr val="dk1"/>
                          </a:solidFill>
                          <a:effectLst/>
                          <a:highlight>
                            <a:srgbClr val="FFFF00"/>
                          </a:highlight>
                          <a:latin typeface="+mn-lt"/>
                          <a:ea typeface="+mn-ea"/>
                          <a:cs typeface="+mn-cs"/>
                        </a:rPr>
                        <a:t>luodaan</a:t>
                      </a:r>
                      <a:r>
                        <a:rPr lang="fi-FI" sz="1050" kern="1200" dirty="0">
                          <a:solidFill>
                            <a:schemeClr val="dk1"/>
                          </a:solidFill>
                          <a:effectLst/>
                          <a:latin typeface="+mn-lt"/>
                          <a:ea typeface="+mn-ea"/>
                          <a:cs typeface="+mn-cs"/>
                        </a:rPr>
                        <a:t> transnuorille </a:t>
                      </a:r>
                      <a:r>
                        <a:rPr lang="fi-FI" sz="1050" kern="1200" dirty="0">
                          <a:solidFill>
                            <a:schemeClr val="dk1"/>
                          </a:solidFill>
                          <a:effectLst/>
                          <a:highlight>
                            <a:srgbClr val="FFFF00"/>
                          </a:highlight>
                          <a:latin typeface="+mn-lt"/>
                          <a:ea typeface="+mn-ea"/>
                          <a:cs typeface="+mn-cs"/>
                        </a:rPr>
                        <a:t>turvallinen työympäristö </a:t>
                      </a:r>
                      <a:r>
                        <a:rPr lang="fi-FI" sz="1050" kern="1200" dirty="0">
                          <a:solidFill>
                            <a:schemeClr val="dk1"/>
                          </a:solidFill>
                          <a:effectLst/>
                          <a:latin typeface="+mn-lt"/>
                          <a:ea typeface="+mn-ea"/>
                          <a:cs typeface="+mn-cs"/>
                        </a:rPr>
                        <a:t>jossa voi kasvaa järjestötyössä sen eri tehtävissä ammattilaisena. Hanke </a:t>
                      </a:r>
                      <a:r>
                        <a:rPr lang="fi-FI" sz="1050" kern="1200" dirty="0">
                          <a:solidFill>
                            <a:schemeClr val="dk1"/>
                          </a:solidFill>
                          <a:effectLst/>
                          <a:highlight>
                            <a:srgbClr val="FFFF00"/>
                          </a:highlight>
                          <a:latin typeface="+mn-lt"/>
                          <a:ea typeface="+mn-ea"/>
                          <a:cs typeface="+mn-cs"/>
                        </a:rPr>
                        <a:t>mahdollistaa</a:t>
                      </a:r>
                      <a:r>
                        <a:rPr lang="fi-FI" sz="1050" kern="1200" dirty="0">
                          <a:solidFill>
                            <a:schemeClr val="dk1"/>
                          </a:solidFill>
                          <a:effectLst/>
                          <a:latin typeface="+mn-lt"/>
                          <a:ea typeface="+mn-ea"/>
                          <a:cs typeface="+mn-cs"/>
                        </a:rPr>
                        <a:t> </a:t>
                      </a:r>
                      <a:r>
                        <a:rPr lang="fi-FI" sz="1050" kern="1200" dirty="0">
                          <a:solidFill>
                            <a:schemeClr val="dk1"/>
                          </a:solidFill>
                          <a:effectLst/>
                          <a:highlight>
                            <a:srgbClr val="FFFF00"/>
                          </a:highlight>
                          <a:latin typeface="+mn-lt"/>
                          <a:ea typeface="+mn-ea"/>
                          <a:cs typeface="+mn-cs"/>
                        </a:rPr>
                        <a:t>nuorten osaamistason lisäämisen, oman työkelpoisuuden vahvistamisen</a:t>
                      </a:r>
                      <a:r>
                        <a:rPr lang="fi-FI" sz="1050" kern="1200" dirty="0">
                          <a:solidFill>
                            <a:schemeClr val="dk1"/>
                          </a:solidFill>
                          <a:effectLst/>
                          <a:latin typeface="+mn-lt"/>
                          <a:ea typeface="+mn-ea"/>
                          <a:cs typeface="+mn-cs"/>
                        </a:rPr>
                        <a:t>, ja </a:t>
                      </a:r>
                      <a:r>
                        <a:rPr lang="fi-FI" sz="1050" kern="1200" dirty="0" err="1">
                          <a:solidFill>
                            <a:schemeClr val="dk1"/>
                          </a:solidFill>
                          <a:effectLst/>
                          <a:highlight>
                            <a:srgbClr val="FFFF00"/>
                          </a:highlight>
                          <a:latin typeface="+mn-lt"/>
                          <a:ea typeface="+mn-ea"/>
                          <a:cs typeface="+mn-cs"/>
                        </a:rPr>
                        <a:t>verkostoitusmis</a:t>
                      </a:r>
                      <a:r>
                        <a:rPr lang="fi-FI" sz="1050" kern="1200" dirty="0">
                          <a:solidFill>
                            <a:schemeClr val="dk1"/>
                          </a:solidFill>
                          <a:effectLst/>
                          <a:highlight>
                            <a:srgbClr val="FFFF00"/>
                          </a:highlight>
                          <a:latin typeface="+mn-lt"/>
                          <a:ea typeface="+mn-ea"/>
                          <a:cs typeface="+mn-cs"/>
                        </a:rPr>
                        <a:t> mahdollisuuden</a:t>
                      </a:r>
                      <a:r>
                        <a:rPr lang="fi-FI" sz="1050" kern="1200" dirty="0">
                          <a:solidFill>
                            <a:schemeClr val="dk1"/>
                          </a:solidFill>
                          <a:effectLst/>
                          <a:latin typeface="+mn-lt"/>
                          <a:ea typeface="+mn-ea"/>
                          <a:cs typeface="+mn-cs"/>
                        </a:rPr>
                        <a:t> tulevaa työuraa ajatellen.</a:t>
                      </a:r>
                    </a:p>
                  </a:txBody>
                  <a:tcPr/>
                </a:tc>
                <a:tc>
                  <a:txBody>
                    <a:bodyPr/>
                    <a:lstStyle/>
                    <a:p>
                      <a:r>
                        <a:rPr lang="fi-FI" sz="1100" dirty="0"/>
                        <a:t>19 000€</a:t>
                      </a:r>
                    </a:p>
                    <a:p>
                      <a:r>
                        <a:rPr lang="fi-FI" sz="1100" dirty="0"/>
                        <a:t>(Omarahoitusosuus </a:t>
                      </a:r>
                    </a:p>
                    <a:p>
                      <a:r>
                        <a:rPr lang="fi-FI" sz="1100" dirty="0"/>
                        <a:t>3 587€)</a:t>
                      </a:r>
                    </a:p>
                    <a:p>
                      <a:endParaRPr lang="fi-FI" sz="1100" dirty="0"/>
                    </a:p>
                    <a:p>
                      <a:r>
                        <a:rPr lang="fi-FI" sz="1100" b="1" dirty="0"/>
                        <a:t>20 nuorta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100" b="1" dirty="0"/>
                        <a:t>17 000€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b="0" dirty="0"/>
                        <a:t>Työllistymistä edistävä hanke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b="0" dirty="0"/>
                        <a:t>(pisteet 22)</a:t>
                      </a:r>
                    </a:p>
                  </a:txBody>
                  <a:tcPr/>
                </a:tc>
                <a:extLst>
                  <a:ext uri="{0D108BD9-81ED-4DB2-BD59-A6C34878D82A}">
                    <a16:rowId xmlns:a16="http://schemas.microsoft.com/office/drawing/2014/main" val="3246174398"/>
                  </a:ext>
                </a:extLst>
              </a:tr>
            </a:tbl>
          </a:graphicData>
        </a:graphic>
      </p:graphicFrame>
    </p:spTree>
    <p:extLst>
      <p:ext uri="{BB962C8B-B14F-4D97-AF65-F5344CB8AC3E}">
        <p14:creationId xmlns:p14="http://schemas.microsoft.com/office/powerpoint/2010/main" val="1658752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93B62DB9-EA18-46DC-954B-8427C1B21CFE}"/>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9320EA-10A2-4D80-97F4-B5438742DBB6}" type="datetime1">
              <a:rPr kumimoji="0" lang="fi-FI" sz="1200" b="0" i="0" u="none" strike="noStrike" kern="1200" cap="none" spc="0" normalizeH="0" baseline="0" noProof="0" smtClean="0">
                <a:ln>
                  <a:noFill/>
                </a:ln>
                <a:solidFill>
                  <a:srgbClr val="212121">
                    <a:lumMod val="75000"/>
                    <a:lumOff val="2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14.12.2023</a:t>
            </a:fld>
            <a:endParaRPr kumimoji="0" lang="fi-FI" sz="1200" b="0" i="0" u="none" strike="noStrike" kern="1200" cap="none" spc="0" normalizeH="0" baseline="0" noProof="0">
              <a:ln>
                <a:noFill/>
              </a:ln>
              <a:solidFill>
                <a:srgbClr val="212121">
                  <a:lumMod val="75000"/>
                  <a:lumOff val="25000"/>
                </a:srgbClr>
              </a:solidFill>
              <a:effectLst/>
              <a:uLnTx/>
              <a:uFillTx/>
              <a:latin typeface="Calibri" panose="020F0502020204030204"/>
              <a:ea typeface="+mn-ea"/>
              <a:cs typeface="+mn-cs"/>
            </a:endParaRPr>
          </a:p>
        </p:txBody>
      </p:sp>
      <p:sp>
        <p:nvSpPr>
          <p:cNvPr id="5" name="Dian numeron paikkamerkki 4">
            <a:extLst>
              <a:ext uri="{FF2B5EF4-FFF2-40B4-BE49-F238E27FC236}">
                <a16:creationId xmlns:a16="http://schemas.microsoft.com/office/drawing/2014/main" id="{0F28DFDB-15BC-478F-B1D4-6BF18182FE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EE06F1-2D77-A44E-97FA-F679B9CB76D5}" type="slidenum">
              <a:rPr kumimoji="0" lang="fi-FI" sz="1200" b="0" i="0" u="none" strike="noStrike" kern="1200" cap="none" spc="0" normalizeH="0" baseline="0" noProof="0" smtClean="0">
                <a:ln>
                  <a:noFill/>
                </a:ln>
                <a:solidFill>
                  <a:srgbClr val="212121">
                    <a:lumMod val="75000"/>
                    <a:lumOff val="2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i-FI" sz="1200" b="0" i="0" u="none" strike="noStrike" kern="1200" cap="none" spc="0" normalizeH="0" baseline="0" noProof="0">
              <a:ln>
                <a:noFill/>
              </a:ln>
              <a:solidFill>
                <a:srgbClr val="212121">
                  <a:lumMod val="75000"/>
                  <a:lumOff val="25000"/>
                </a:srgbClr>
              </a:solidFill>
              <a:effectLst/>
              <a:uLnTx/>
              <a:uFillTx/>
              <a:latin typeface="Calibri" panose="020F0502020204030204"/>
              <a:ea typeface="+mn-ea"/>
              <a:cs typeface="+mn-cs"/>
            </a:endParaRPr>
          </a:p>
        </p:txBody>
      </p:sp>
      <p:graphicFrame>
        <p:nvGraphicFramePr>
          <p:cNvPr id="7" name="Taulukko 6">
            <a:extLst>
              <a:ext uri="{FF2B5EF4-FFF2-40B4-BE49-F238E27FC236}">
                <a16:creationId xmlns:a16="http://schemas.microsoft.com/office/drawing/2014/main" id="{918B2356-FF1B-4C2F-A4E9-7AD046617EF6}"/>
              </a:ext>
            </a:extLst>
          </p:cNvPr>
          <p:cNvGraphicFramePr>
            <a:graphicFrameLocks noGrp="1"/>
          </p:cNvGraphicFramePr>
          <p:nvPr>
            <p:extLst>
              <p:ext uri="{D42A27DB-BD31-4B8C-83A1-F6EECF244321}">
                <p14:modId xmlns:p14="http://schemas.microsoft.com/office/powerpoint/2010/main" val="2905531653"/>
              </p:ext>
            </p:extLst>
          </p:nvPr>
        </p:nvGraphicFramePr>
        <p:xfrm>
          <a:off x="1" y="262890"/>
          <a:ext cx="12191999" cy="6595108"/>
        </p:xfrm>
        <a:graphic>
          <a:graphicData uri="http://schemas.openxmlformats.org/drawingml/2006/table">
            <a:tbl>
              <a:tblPr firstRow="1" bandRow="1">
                <a:tableStyleId>{5C22544A-7EE6-4342-B048-85BDC9FD1C3A}</a:tableStyleId>
              </a:tblPr>
              <a:tblGrid>
                <a:gridCol w="1520518">
                  <a:extLst>
                    <a:ext uri="{9D8B030D-6E8A-4147-A177-3AD203B41FA5}">
                      <a16:colId xmlns:a16="http://schemas.microsoft.com/office/drawing/2014/main" val="7805217"/>
                    </a:ext>
                  </a:extLst>
                </a:gridCol>
                <a:gridCol w="3366419">
                  <a:extLst>
                    <a:ext uri="{9D8B030D-6E8A-4147-A177-3AD203B41FA5}">
                      <a16:colId xmlns:a16="http://schemas.microsoft.com/office/drawing/2014/main" val="979983001"/>
                    </a:ext>
                  </a:extLst>
                </a:gridCol>
                <a:gridCol w="4331200">
                  <a:extLst>
                    <a:ext uri="{9D8B030D-6E8A-4147-A177-3AD203B41FA5}">
                      <a16:colId xmlns:a16="http://schemas.microsoft.com/office/drawing/2014/main" val="3836238820"/>
                    </a:ext>
                  </a:extLst>
                </a:gridCol>
                <a:gridCol w="1547136">
                  <a:extLst>
                    <a:ext uri="{9D8B030D-6E8A-4147-A177-3AD203B41FA5}">
                      <a16:colId xmlns:a16="http://schemas.microsoft.com/office/drawing/2014/main" val="2714985814"/>
                    </a:ext>
                  </a:extLst>
                </a:gridCol>
                <a:gridCol w="1426726">
                  <a:extLst>
                    <a:ext uri="{9D8B030D-6E8A-4147-A177-3AD203B41FA5}">
                      <a16:colId xmlns:a16="http://schemas.microsoft.com/office/drawing/2014/main" val="1150392265"/>
                    </a:ext>
                  </a:extLst>
                </a:gridCol>
              </a:tblGrid>
              <a:tr h="875914">
                <a:tc>
                  <a:txBody>
                    <a:bodyPr/>
                    <a:lstStyle/>
                    <a:p>
                      <a:r>
                        <a:rPr lang="fi-FI" sz="2400" dirty="0"/>
                        <a:t>Hakija </a:t>
                      </a:r>
                    </a:p>
                  </a:txBody>
                  <a:tcPr/>
                </a:tc>
                <a:tc>
                  <a:txBody>
                    <a:bodyPr/>
                    <a:lstStyle/>
                    <a:p>
                      <a:r>
                        <a:rPr lang="fi-FI" sz="2400" dirty="0"/>
                        <a:t>Kuvaus</a:t>
                      </a:r>
                    </a:p>
                  </a:txBody>
                  <a:tcPr/>
                </a:tc>
                <a:tc>
                  <a:txBody>
                    <a:bodyPr/>
                    <a:lstStyle/>
                    <a:p>
                      <a:r>
                        <a:rPr lang="fi-FI" sz="2400" dirty="0"/>
                        <a:t>Tavoite</a:t>
                      </a:r>
                    </a:p>
                  </a:txBody>
                  <a:tcPr/>
                </a:tc>
                <a:tc>
                  <a:txBody>
                    <a:bodyPr/>
                    <a:lstStyle/>
                    <a:p>
                      <a:r>
                        <a:rPr lang="fi-FI" sz="2400" dirty="0"/>
                        <a:t>Haettu summa</a:t>
                      </a:r>
                    </a:p>
                  </a:txBody>
                  <a:tcPr/>
                </a:tc>
                <a:tc>
                  <a:txBody>
                    <a:bodyPr/>
                    <a:lstStyle/>
                    <a:p>
                      <a:r>
                        <a:rPr lang="fi-FI" sz="2400" dirty="0"/>
                        <a:t>Esitys</a:t>
                      </a:r>
                    </a:p>
                  </a:txBody>
                  <a:tcPr/>
                </a:tc>
                <a:extLst>
                  <a:ext uri="{0D108BD9-81ED-4DB2-BD59-A6C34878D82A}">
                    <a16:rowId xmlns:a16="http://schemas.microsoft.com/office/drawing/2014/main" val="2196967700"/>
                  </a:ext>
                </a:extLst>
              </a:tr>
              <a:tr h="1970804">
                <a:tc>
                  <a:txBody>
                    <a:bodyPr/>
                    <a:lstStyle/>
                    <a:p>
                      <a:endParaRPr lang="fi-FI" sz="1100" b="1" kern="1200" dirty="0">
                        <a:solidFill>
                          <a:schemeClr val="dk1"/>
                        </a:solidFill>
                        <a:effectLst/>
                        <a:latin typeface="+mn-lt"/>
                        <a:ea typeface="+mn-ea"/>
                        <a:cs typeface="+mn-cs"/>
                      </a:endParaRPr>
                    </a:p>
                    <a:p>
                      <a:r>
                        <a:rPr lang="fi-FI" sz="1100" b="1" kern="1200" dirty="0">
                          <a:solidFill>
                            <a:schemeClr val="dk1"/>
                          </a:solidFill>
                          <a:effectLst/>
                          <a:latin typeface="+mn-lt"/>
                          <a:ea typeface="+mn-ea"/>
                          <a:cs typeface="+mn-cs"/>
                        </a:rPr>
                        <a:t>Pakolaisnuorten tuki ry / Kehittämisyksikkö </a:t>
                      </a:r>
                    </a:p>
                    <a:p>
                      <a:endParaRPr lang="fi-FI" sz="1100" b="1" kern="1200" dirty="0">
                        <a:solidFill>
                          <a:schemeClr val="dk1"/>
                        </a:solidFill>
                        <a:effectLst/>
                        <a:latin typeface="+mn-lt"/>
                        <a:ea typeface="+mn-ea"/>
                        <a:cs typeface="+mn-cs"/>
                      </a:endParaRPr>
                    </a:p>
                    <a:p>
                      <a:r>
                        <a:rPr lang="fi-FI" sz="1100" b="1" kern="1200" dirty="0">
                          <a:solidFill>
                            <a:schemeClr val="dk1"/>
                          </a:solidFill>
                          <a:effectLst/>
                          <a:latin typeface="+mn-lt"/>
                          <a:ea typeface="+mn-ea"/>
                          <a:cs typeface="+mn-cs"/>
                        </a:rPr>
                        <a:t>Oma elämä- hanke</a:t>
                      </a:r>
                      <a:endParaRPr lang="fi-FI" sz="11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50" kern="1200" dirty="0">
                          <a:solidFill>
                            <a:schemeClr val="dk1"/>
                          </a:solidFill>
                          <a:effectLst/>
                          <a:latin typeface="+mn-lt"/>
                          <a:ea typeface="+mn-ea"/>
                          <a:cs typeface="+mn-cs"/>
                        </a:rPr>
                        <a:t>Hanke tukee kulttuurisensitiivistä yksilö- ja ryhmäohjausta, joka </a:t>
                      </a:r>
                      <a:r>
                        <a:rPr lang="fi-FI" sz="1050" kern="1200" dirty="0">
                          <a:solidFill>
                            <a:schemeClr val="dk1"/>
                          </a:solidFill>
                          <a:effectLst/>
                          <a:highlight>
                            <a:srgbClr val="FFFF00"/>
                          </a:highlight>
                          <a:latin typeface="+mn-lt"/>
                          <a:ea typeface="+mn-ea"/>
                          <a:cs typeface="+mn-cs"/>
                        </a:rPr>
                        <a:t>ottaa huomioon </a:t>
                      </a:r>
                      <a:r>
                        <a:rPr lang="fi-FI" sz="1050" kern="1200" dirty="0">
                          <a:solidFill>
                            <a:schemeClr val="dk1"/>
                          </a:solidFill>
                          <a:effectLst/>
                          <a:latin typeface="+mn-lt"/>
                          <a:ea typeface="+mn-ea"/>
                          <a:cs typeface="+mn-cs"/>
                        </a:rPr>
                        <a:t>erityisesti </a:t>
                      </a:r>
                      <a:r>
                        <a:rPr lang="fi-FI" sz="1050" kern="1200" dirty="0">
                          <a:solidFill>
                            <a:schemeClr val="dk1"/>
                          </a:solidFill>
                          <a:effectLst/>
                          <a:highlight>
                            <a:srgbClr val="FFFF00"/>
                          </a:highlight>
                          <a:latin typeface="+mn-lt"/>
                          <a:ea typeface="+mn-ea"/>
                          <a:cs typeface="+mn-cs"/>
                        </a:rPr>
                        <a:t>pakolaisnuorten tarpeet</a:t>
                      </a:r>
                      <a:r>
                        <a:rPr lang="fi-FI" sz="1050" kern="1200" dirty="0">
                          <a:solidFill>
                            <a:schemeClr val="dk1"/>
                          </a:solidFill>
                          <a:effectLst/>
                          <a:latin typeface="+mn-lt"/>
                          <a:ea typeface="+mn-ea"/>
                          <a:cs typeface="+mn-cs"/>
                        </a:rPr>
                        <a:t>. Kulttuurisensitiivinen ote täydentää puuttuvan palan Tampereen erityisnuorisotyön ja kuntouttavaa toimintaa ja ohjausta tarjoavien yhdistystoimijoiden kentällä. Hanke tukee Tampereen kaupungin vuoden 2030 strategisia painopisteitä. Sen avulla pyritään </a:t>
                      </a:r>
                      <a:r>
                        <a:rPr lang="fi-FI" sz="1050" kern="1200" dirty="0">
                          <a:solidFill>
                            <a:schemeClr val="dk1"/>
                          </a:solidFill>
                          <a:effectLst/>
                          <a:highlight>
                            <a:srgbClr val="FFFF00"/>
                          </a:highlight>
                          <a:latin typeface="+mn-lt"/>
                          <a:ea typeface="+mn-ea"/>
                          <a:cs typeface="+mn-cs"/>
                        </a:rPr>
                        <a:t>edistämään</a:t>
                      </a:r>
                      <a:r>
                        <a:rPr lang="fi-FI" sz="1050" kern="1200" dirty="0">
                          <a:solidFill>
                            <a:schemeClr val="dk1"/>
                          </a:solidFill>
                          <a:effectLst/>
                          <a:latin typeface="+mn-lt"/>
                          <a:ea typeface="+mn-ea"/>
                          <a:cs typeface="+mn-cs"/>
                        </a:rPr>
                        <a:t> kohderyhmän osallisuutta ja varmistamaan </a:t>
                      </a:r>
                      <a:r>
                        <a:rPr lang="fi-FI" sz="1050" kern="1200" dirty="0">
                          <a:solidFill>
                            <a:schemeClr val="dk1"/>
                          </a:solidFill>
                          <a:effectLst/>
                          <a:highlight>
                            <a:srgbClr val="FFFF00"/>
                          </a:highlight>
                          <a:latin typeface="+mn-lt"/>
                          <a:ea typeface="+mn-ea"/>
                          <a:cs typeface="+mn-cs"/>
                        </a:rPr>
                        <a:t>yhdenvertainen sekä yksilöllisiin tarpeisiin vastaava palveluihin pääsy</a:t>
                      </a:r>
                      <a:r>
                        <a:rPr lang="fi-FI" sz="1050" kern="1200" dirty="0">
                          <a:solidFill>
                            <a:schemeClr val="dk1"/>
                          </a:solidFill>
                          <a:effectLst/>
                          <a:latin typeface="+mn-lt"/>
                          <a:ea typeface="+mn-ea"/>
                          <a:cs typeface="+mn-cs"/>
                        </a:rPr>
                        <a:t>. </a:t>
                      </a:r>
                      <a:endParaRPr lang="fi-FI" sz="1050" dirty="0">
                        <a:latin typeface="+mn-lt"/>
                      </a:endParaRPr>
                    </a:p>
                  </a:txBody>
                  <a:tcPr/>
                </a:tc>
                <a:tc>
                  <a:txBody>
                    <a:bodyPr/>
                    <a:lstStyle/>
                    <a:p>
                      <a:r>
                        <a:rPr lang="fi-FI" sz="1050" kern="1200" dirty="0">
                          <a:solidFill>
                            <a:schemeClr val="dk1"/>
                          </a:solidFill>
                          <a:effectLst/>
                          <a:latin typeface="+mn-lt"/>
                          <a:ea typeface="+mn-ea"/>
                          <a:cs typeface="+mn-cs"/>
                        </a:rPr>
                        <a:t>Hanke kehittää palvelujen ulkopuolella olevien </a:t>
                      </a:r>
                      <a:r>
                        <a:rPr lang="fi-FI" sz="1050" kern="1200" dirty="0">
                          <a:solidFill>
                            <a:schemeClr val="dk1"/>
                          </a:solidFill>
                          <a:effectLst/>
                          <a:highlight>
                            <a:srgbClr val="FFFF00"/>
                          </a:highlight>
                          <a:latin typeface="+mn-lt"/>
                          <a:ea typeface="+mn-ea"/>
                          <a:cs typeface="+mn-cs"/>
                        </a:rPr>
                        <a:t>maahanmuuttajataustaisten nuorten tavoittamista </a:t>
                      </a:r>
                      <a:r>
                        <a:rPr lang="fi-FI" sz="1050" kern="1200" dirty="0">
                          <a:solidFill>
                            <a:schemeClr val="dk1"/>
                          </a:solidFill>
                          <a:effectLst/>
                          <a:latin typeface="+mn-lt"/>
                          <a:ea typeface="+mn-ea"/>
                          <a:cs typeface="+mn-cs"/>
                        </a:rPr>
                        <a:t>sosiaalisen media kautta. Hanke edistää  maahanmuuttajatausten </a:t>
                      </a:r>
                      <a:r>
                        <a:rPr lang="fi-FI" sz="1050" kern="1200" dirty="0">
                          <a:solidFill>
                            <a:schemeClr val="dk1"/>
                          </a:solidFill>
                          <a:effectLst/>
                          <a:highlight>
                            <a:srgbClr val="FFFF00"/>
                          </a:highlight>
                          <a:latin typeface="+mn-lt"/>
                          <a:ea typeface="+mn-ea"/>
                          <a:cs typeface="+mn-cs"/>
                        </a:rPr>
                        <a:t>nuorten kiinnittymistä palveluihin, koulutukseen ja työelämään </a:t>
                      </a:r>
                      <a:r>
                        <a:rPr lang="fi-FI" sz="1050" kern="1200" dirty="0">
                          <a:solidFill>
                            <a:schemeClr val="dk1"/>
                          </a:solidFill>
                          <a:effectLst/>
                          <a:latin typeface="+mn-lt"/>
                          <a:ea typeface="+mn-ea"/>
                          <a:cs typeface="+mn-cs"/>
                        </a:rPr>
                        <a:t>tarjoamalla vahvaa siirtymävaiheen tukea. Hankkeen laadullisena tavoitteena on myös jatkokehittää jalkautuvaa työmuotoa erityisesti Hervannassa. Hanke </a:t>
                      </a:r>
                      <a:r>
                        <a:rPr lang="fi-FI" sz="1050" kern="1200" dirty="0">
                          <a:solidFill>
                            <a:schemeClr val="dk1"/>
                          </a:solidFill>
                          <a:effectLst/>
                          <a:highlight>
                            <a:srgbClr val="FFFF00"/>
                          </a:highlight>
                          <a:latin typeface="+mn-lt"/>
                          <a:ea typeface="+mn-ea"/>
                          <a:cs typeface="+mn-cs"/>
                        </a:rPr>
                        <a:t>edistää pakolaistaustaisten </a:t>
                      </a:r>
                      <a:r>
                        <a:rPr lang="fi-FI" sz="1050" kern="1200" dirty="0">
                          <a:solidFill>
                            <a:schemeClr val="dk1"/>
                          </a:solidFill>
                          <a:effectLst/>
                          <a:latin typeface="+mn-lt"/>
                          <a:ea typeface="+mn-ea"/>
                          <a:cs typeface="+mn-cs"/>
                        </a:rPr>
                        <a:t>nuorten </a:t>
                      </a:r>
                      <a:r>
                        <a:rPr lang="fi-FI" sz="1050" kern="1200" dirty="0">
                          <a:solidFill>
                            <a:schemeClr val="dk1"/>
                          </a:solidFill>
                          <a:effectLst/>
                          <a:highlight>
                            <a:srgbClr val="FFFF00"/>
                          </a:highlight>
                          <a:latin typeface="+mn-lt"/>
                          <a:ea typeface="+mn-ea"/>
                          <a:cs typeface="+mn-cs"/>
                        </a:rPr>
                        <a:t>arjenhallintataitoja ja mielen hyvinvointia</a:t>
                      </a:r>
                      <a:r>
                        <a:rPr lang="fi-FI" sz="1050" kern="1200" dirty="0">
                          <a:solidFill>
                            <a:schemeClr val="dk1"/>
                          </a:solidFill>
                          <a:effectLst/>
                          <a:latin typeface="+mn-lt"/>
                          <a:ea typeface="+mn-ea"/>
                          <a:cs typeface="+mn-cs"/>
                        </a:rPr>
                        <a:t>.</a:t>
                      </a:r>
                    </a:p>
                    <a:p>
                      <a:r>
                        <a:rPr lang="fi-FI" sz="1050" kern="1200" dirty="0">
                          <a:solidFill>
                            <a:schemeClr val="dk1"/>
                          </a:solidFill>
                          <a:effectLst/>
                          <a:latin typeface="+mn-lt"/>
                          <a:ea typeface="+mn-ea"/>
                          <a:cs typeface="+mn-cs"/>
                        </a:rPr>
                        <a:t> </a:t>
                      </a:r>
                    </a:p>
                  </a:txBody>
                  <a:tcPr/>
                </a:tc>
                <a:tc>
                  <a:txBody>
                    <a:bodyPr/>
                    <a:lstStyle/>
                    <a:p>
                      <a:r>
                        <a:rPr lang="fi-FI" sz="1100" dirty="0">
                          <a:latin typeface="+mn-lt"/>
                        </a:rPr>
                        <a:t>30 000€</a:t>
                      </a:r>
                    </a:p>
                    <a:p>
                      <a:r>
                        <a:rPr lang="fi-FI" sz="1100" dirty="0">
                          <a:latin typeface="+mn-lt"/>
                        </a:rPr>
                        <a:t>(Omarahoitusosuus </a:t>
                      </a:r>
                    </a:p>
                    <a:p>
                      <a:r>
                        <a:rPr lang="fi-FI" sz="1100" dirty="0">
                          <a:latin typeface="+mn-lt"/>
                        </a:rPr>
                        <a:t>7 000€ </a:t>
                      </a:r>
                      <a:r>
                        <a:rPr lang="fi-FI" sz="1100" dirty="0" err="1">
                          <a:latin typeface="+mn-lt"/>
                        </a:rPr>
                        <a:t>Stea</a:t>
                      </a:r>
                      <a:r>
                        <a:rPr lang="fi-FI" sz="1100" dirty="0">
                          <a:latin typeface="+mn-lt"/>
                        </a:rPr>
                        <a:t>) </a:t>
                      </a:r>
                    </a:p>
                    <a:p>
                      <a:endParaRPr lang="fi-FI" sz="1100" dirty="0">
                        <a:latin typeface="+mn-lt"/>
                      </a:endParaRPr>
                    </a:p>
                    <a:p>
                      <a:r>
                        <a:rPr lang="fi-FI" sz="1100" b="1" dirty="0">
                          <a:latin typeface="+mn-lt"/>
                        </a:rPr>
                        <a:t>40 nuorta</a:t>
                      </a:r>
                    </a:p>
                  </a:txBody>
                  <a:tcPr/>
                </a:tc>
                <a:tc>
                  <a:txBody>
                    <a:bodyPr/>
                    <a:lstStyle/>
                    <a:p>
                      <a:r>
                        <a:rPr lang="fi-FI" sz="1100" b="1" dirty="0">
                          <a:solidFill>
                            <a:schemeClr val="tx1"/>
                          </a:solidFill>
                          <a:latin typeface="+mn-lt"/>
                        </a:rPr>
                        <a:t>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dirty="0">
                        <a:latin typeface="+mn-lt"/>
                      </a:endParaRPr>
                    </a:p>
                    <a:p>
                      <a:r>
                        <a:rPr lang="fi-FI" sz="1100" b="0" dirty="0">
                          <a:latin typeface="+mn-lt"/>
                        </a:rPr>
                        <a:t>Hyvinvointia edistävä hanke</a:t>
                      </a:r>
                    </a:p>
                    <a:p>
                      <a:endParaRPr lang="fi-FI" sz="1100" b="0" dirty="0">
                        <a:latin typeface="+mn-lt"/>
                      </a:endParaRPr>
                    </a:p>
                    <a:p>
                      <a:r>
                        <a:rPr lang="fi-FI" sz="1100" b="0" dirty="0">
                          <a:latin typeface="+mn-lt"/>
                        </a:rPr>
                        <a:t>(pisteet 21)</a:t>
                      </a:r>
                    </a:p>
                  </a:txBody>
                  <a:tcPr/>
                </a:tc>
                <a:extLst>
                  <a:ext uri="{0D108BD9-81ED-4DB2-BD59-A6C34878D82A}">
                    <a16:rowId xmlns:a16="http://schemas.microsoft.com/office/drawing/2014/main" val="2698032788"/>
                  </a:ext>
                </a:extLst>
              </a:tr>
              <a:tr h="18741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b="1"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b="1" kern="1200" dirty="0">
                          <a:solidFill>
                            <a:schemeClr val="dk1"/>
                          </a:solidFill>
                          <a:effectLst/>
                          <a:latin typeface="+mn-lt"/>
                          <a:ea typeface="+mn-ea"/>
                          <a:cs typeface="+mn-cs"/>
                        </a:rPr>
                        <a:t>Pirkanmaan Tanssin Keskus 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b="1"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b="1" kern="1200" dirty="0">
                          <a:solidFill>
                            <a:schemeClr val="dk1"/>
                          </a:solidFill>
                          <a:effectLst/>
                          <a:latin typeface="+mn-lt"/>
                          <a:ea typeface="+mn-ea"/>
                          <a:cs typeface="+mn-cs"/>
                        </a:rPr>
                        <a:t>Mitä jos? – osallisuutta ja hyvinvointia tanssien</a:t>
                      </a:r>
                      <a:endParaRPr lang="fi-FI" sz="110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50" kern="1200" dirty="0">
                          <a:solidFill>
                            <a:schemeClr val="dk1"/>
                          </a:solidFill>
                          <a:effectLst/>
                          <a:latin typeface="+mn-lt"/>
                          <a:ea typeface="+mn-ea"/>
                          <a:cs typeface="+mn-cs"/>
                        </a:rPr>
                        <a:t>Hanke edistää tamperelaisten nuorten hyvinvointia ja osallisuutta tanssitaidelähtöisellä yhteisötoiminnalla. Samalla pilotoidaan ja kehitetään toimintamallia osana taideorganisaation toimintaa yhdessä osallistujien ja ammattitaiteilijoiden kanssa. Hankkeessa </a:t>
                      </a:r>
                      <a:r>
                        <a:rPr lang="fi-FI" sz="1050" kern="1200" dirty="0">
                          <a:solidFill>
                            <a:schemeClr val="dk1"/>
                          </a:solidFill>
                          <a:effectLst/>
                          <a:highlight>
                            <a:srgbClr val="FFFF00"/>
                          </a:highlight>
                          <a:latin typeface="+mn-lt"/>
                          <a:ea typeface="+mn-ea"/>
                          <a:cs typeface="+mn-cs"/>
                        </a:rPr>
                        <a:t>kehitetään erityisesti tapoja tavoittaa syrjäytymisvaarassa olevia nuoria mukaan matalankynnyksen tanssitaidetoimintaan.</a:t>
                      </a:r>
                    </a:p>
                  </a:txBody>
                  <a:tcPr/>
                </a:tc>
                <a:tc>
                  <a:txBody>
                    <a:bodyPr/>
                    <a:lstStyle/>
                    <a:p>
                      <a:r>
                        <a:rPr lang="fi-FI" sz="1050" kern="1200" dirty="0">
                          <a:solidFill>
                            <a:schemeClr val="dk1"/>
                          </a:solidFill>
                          <a:effectLst/>
                          <a:latin typeface="+mn-lt"/>
                          <a:ea typeface="+mn-ea"/>
                          <a:cs typeface="+mn-cs"/>
                        </a:rPr>
                        <a:t>Osallistavan ja osallistujalähtöisen taidetoiminnan kautta kuulluksi tuleminen ja mahdollisuus vaikuttaa </a:t>
                      </a:r>
                      <a:r>
                        <a:rPr lang="fi-FI" sz="1050" kern="1200" dirty="0">
                          <a:solidFill>
                            <a:schemeClr val="dk1"/>
                          </a:solidFill>
                          <a:effectLst/>
                          <a:highlight>
                            <a:srgbClr val="FFFF00"/>
                          </a:highlight>
                          <a:latin typeface="+mn-lt"/>
                          <a:ea typeface="+mn-ea"/>
                          <a:cs typeface="+mn-cs"/>
                        </a:rPr>
                        <a:t>tukevat nuoren hyvinvointia sekä vahvistavat itseluottamusta ja turvallisuuden tunnetta, vähentäen näin nuorten syrjäytymistä. </a:t>
                      </a:r>
                      <a:r>
                        <a:rPr lang="fi-FI" sz="1050" kern="1200" dirty="0">
                          <a:solidFill>
                            <a:schemeClr val="dk1"/>
                          </a:solidFill>
                          <a:effectLst/>
                          <a:latin typeface="+mn-lt"/>
                          <a:ea typeface="+mn-ea"/>
                          <a:cs typeface="+mn-cs"/>
                        </a:rPr>
                        <a:t>Hanke edistää nuorten osallisuutta ja hyvinvointia. Tämän myötä nuorten toimintavalmiudet elämän eri osa-aluilla lisääntyvät</a:t>
                      </a:r>
                      <a:endParaRPr lang="fi-FI" sz="1050" dirty="0">
                        <a:latin typeface="+mn-lt"/>
                      </a:endParaRPr>
                    </a:p>
                  </a:txBody>
                  <a:tcPr/>
                </a:tc>
                <a:tc>
                  <a:txBody>
                    <a:bodyPr/>
                    <a:lstStyle/>
                    <a:p>
                      <a:r>
                        <a:rPr lang="fi-FI" sz="1100" dirty="0">
                          <a:latin typeface="+mn-lt"/>
                        </a:rPr>
                        <a:t>12 900€</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dirty="0">
                          <a:latin typeface="+mn-lt"/>
                        </a:rPr>
                        <a:t>(Omarahoitusosuus</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dirty="0">
                          <a:latin typeface="+mn-lt"/>
                        </a:rPr>
                        <a:t> </a:t>
                      </a:r>
                      <a:r>
                        <a:rPr lang="fi-FI" sz="1100" b="0" i="0" u="none" strike="noStrike" dirty="0">
                          <a:solidFill>
                            <a:srgbClr val="000000"/>
                          </a:solidFill>
                          <a:effectLst/>
                          <a:latin typeface="+mn-lt"/>
                        </a:rPr>
                        <a:t>4 800€</a:t>
                      </a:r>
                      <a:r>
                        <a:rPr lang="fi-FI" sz="1100" dirty="0">
                          <a:latin typeface="+mn-lt"/>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dirty="0">
                        <a:latin typeface="+mn-lt"/>
                      </a:endParaRPr>
                    </a:p>
                    <a:p>
                      <a:r>
                        <a:rPr lang="fi-FI" sz="1100" b="1" dirty="0">
                          <a:latin typeface="+mn-lt"/>
                        </a:rPr>
                        <a:t>28 nuorta</a:t>
                      </a:r>
                    </a:p>
                  </a:txBody>
                  <a:tcPr/>
                </a:tc>
                <a:tc>
                  <a:txBody>
                    <a:bodyPr/>
                    <a:lstStyle/>
                    <a:p>
                      <a:r>
                        <a:rPr lang="fi-FI" sz="1100" b="1" dirty="0">
                          <a:latin typeface="+mn-lt"/>
                        </a:rPr>
                        <a:t>0€</a:t>
                      </a:r>
                    </a:p>
                    <a:p>
                      <a:endParaRPr lang="fi-FI" sz="1100" b="1" dirty="0">
                        <a:latin typeface="+mn-lt"/>
                      </a:endParaRPr>
                    </a:p>
                    <a:p>
                      <a:r>
                        <a:rPr lang="fi-FI" sz="1100" b="0" dirty="0">
                          <a:latin typeface="+mn-lt"/>
                        </a:rPr>
                        <a:t>Hyvinvointia edistävä hanke</a:t>
                      </a:r>
                    </a:p>
                    <a:p>
                      <a:endParaRPr lang="fi-FI" sz="1100" b="0" dirty="0">
                        <a:latin typeface="+mn-lt"/>
                      </a:endParaRPr>
                    </a:p>
                    <a:p>
                      <a:r>
                        <a:rPr lang="fi-FI" sz="1100" b="0" dirty="0">
                          <a:latin typeface="+mn-lt"/>
                        </a:rPr>
                        <a:t>(pisteet 20)</a:t>
                      </a:r>
                    </a:p>
                  </a:txBody>
                  <a:tcPr/>
                </a:tc>
                <a:extLst>
                  <a:ext uri="{0D108BD9-81ED-4DB2-BD59-A6C34878D82A}">
                    <a16:rowId xmlns:a16="http://schemas.microsoft.com/office/drawing/2014/main" val="2928351276"/>
                  </a:ext>
                </a:extLst>
              </a:tr>
              <a:tr h="18741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b="1"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b="1" kern="1200" dirty="0" err="1">
                          <a:solidFill>
                            <a:schemeClr val="dk1"/>
                          </a:solidFill>
                          <a:effectLst/>
                          <a:latin typeface="+mn-lt"/>
                          <a:ea typeface="+mn-ea"/>
                          <a:cs typeface="+mn-cs"/>
                        </a:rPr>
                        <a:t>TampereMissio</a:t>
                      </a:r>
                      <a:r>
                        <a:rPr lang="fi-FI" sz="1100" b="1" kern="1200" dirty="0">
                          <a:solidFill>
                            <a:schemeClr val="dk1"/>
                          </a:solidFill>
                          <a:effectLst/>
                          <a:latin typeface="+mn-lt"/>
                          <a:ea typeface="+mn-ea"/>
                          <a:cs typeface="+mn-cs"/>
                        </a:rPr>
                        <a:t> 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b="1"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b="1"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b="1" kern="1200" dirty="0">
                          <a:solidFill>
                            <a:schemeClr val="dk1"/>
                          </a:solidFill>
                          <a:effectLst/>
                          <a:latin typeface="+mn-lt"/>
                          <a:ea typeface="+mn-ea"/>
                          <a:cs typeface="+mn-cs"/>
                        </a:rPr>
                        <a:t>Matkalla</a:t>
                      </a:r>
                      <a:endParaRPr lang="fi-FI" sz="110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50" kern="1200" dirty="0">
                          <a:solidFill>
                            <a:schemeClr val="dk1"/>
                          </a:solidFill>
                          <a:effectLst/>
                          <a:latin typeface="+mn-lt"/>
                          <a:ea typeface="+mn-ea"/>
                          <a:cs typeface="+mn-cs"/>
                        </a:rPr>
                        <a:t>Matkalla –toiminta on toiminut jo puolitoista vuotta. Toiminta tarjota </a:t>
                      </a:r>
                      <a:r>
                        <a:rPr lang="fi-FI" sz="1050" kern="1200" dirty="0">
                          <a:solidFill>
                            <a:schemeClr val="dk1"/>
                          </a:solidFill>
                          <a:effectLst/>
                          <a:highlight>
                            <a:srgbClr val="FFFF00"/>
                          </a:highlight>
                          <a:latin typeface="+mn-lt"/>
                          <a:ea typeface="+mn-ea"/>
                          <a:cs typeface="+mn-cs"/>
                        </a:rPr>
                        <a:t>tukea mielenterveyspalveluihin jonottaville </a:t>
                      </a:r>
                      <a:r>
                        <a:rPr lang="fi-FI" sz="1050" kern="1200" dirty="0">
                          <a:solidFill>
                            <a:schemeClr val="dk1"/>
                          </a:solidFill>
                          <a:effectLst/>
                          <a:latin typeface="+mn-lt"/>
                          <a:ea typeface="+mn-ea"/>
                          <a:cs typeface="+mn-cs"/>
                        </a:rPr>
                        <a:t>yli 16 -vuotiaille nuorille. Työ tehdään </a:t>
                      </a:r>
                      <a:r>
                        <a:rPr lang="fi-FI" sz="1050" kern="1200" dirty="0">
                          <a:solidFill>
                            <a:schemeClr val="dk1"/>
                          </a:solidFill>
                          <a:effectLst/>
                          <a:highlight>
                            <a:srgbClr val="FFFF00"/>
                          </a:highlight>
                          <a:latin typeface="+mn-lt"/>
                          <a:ea typeface="+mn-ea"/>
                          <a:cs typeface="+mn-cs"/>
                        </a:rPr>
                        <a:t>yksilötapaamisten ja -valmennusten, ryhmätoimintojen sekä vertaismentoroinnin avulla kokeneiden valmentajien sekä koulutettujen vertaismenotorien toimesta.</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050" kern="1200" dirty="0">
                          <a:solidFill>
                            <a:schemeClr val="dk1"/>
                          </a:solidFill>
                          <a:effectLst/>
                          <a:latin typeface="+mn-lt"/>
                          <a:ea typeface="+mn-ea"/>
                          <a:cs typeface="+mn-cs"/>
                        </a:rPr>
                        <a:t>Yhteistyössä Helsingin Diakonissalaitos ja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050" kern="1200" dirty="0" err="1">
                          <a:solidFill>
                            <a:schemeClr val="dk1"/>
                          </a:solidFill>
                          <a:effectLst/>
                          <a:latin typeface="+mn-lt"/>
                          <a:ea typeface="+mn-ea"/>
                          <a:cs typeface="+mn-cs"/>
                        </a:rPr>
                        <a:t>Vamos</a:t>
                      </a:r>
                      <a:r>
                        <a:rPr lang="fi-FI" sz="1050" kern="1200" dirty="0">
                          <a:solidFill>
                            <a:schemeClr val="dk1"/>
                          </a:solidFill>
                          <a:effectLst/>
                          <a:latin typeface="+mn-lt"/>
                          <a:ea typeface="+mn-ea"/>
                          <a:cs typeface="+mn-cs"/>
                        </a:rPr>
                        <a:t> Tampere (tilat) sekä Pirkanmaan hyvinvointialue ja Tampereen kaupunki</a:t>
                      </a:r>
                    </a:p>
                  </a:txBody>
                  <a:tcPr/>
                </a:tc>
                <a:tc>
                  <a:txBody>
                    <a:bodyPr/>
                    <a:lstStyle/>
                    <a:p>
                      <a:r>
                        <a:rPr lang="fi-FI" sz="1050" kern="1200" dirty="0">
                          <a:solidFill>
                            <a:schemeClr val="dk1"/>
                          </a:solidFill>
                          <a:effectLst/>
                          <a:latin typeface="+mn-lt"/>
                          <a:ea typeface="+mn-ea"/>
                          <a:cs typeface="+mn-cs"/>
                        </a:rPr>
                        <a:t>Tavoitteena on </a:t>
                      </a:r>
                      <a:r>
                        <a:rPr lang="fi-FI" sz="1050" kern="1200" dirty="0">
                          <a:solidFill>
                            <a:schemeClr val="dk1"/>
                          </a:solidFill>
                          <a:effectLst/>
                          <a:highlight>
                            <a:srgbClr val="FFFF00"/>
                          </a:highlight>
                          <a:latin typeface="+mn-lt"/>
                          <a:ea typeface="+mn-ea"/>
                          <a:cs typeface="+mn-cs"/>
                        </a:rPr>
                        <a:t>tukea </a:t>
                      </a:r>
                      <a:r>
                        <a:rPr lang="fi-FI" sz="1050" kern="1200" dirty="0">
                          <a:solidFill>
                            <a:schemeClr val="dk1"/>
                          </a:solidFill>
                          <a:effectLst/>
                          <a:latin typeface="+mn-lt"/>
                          <a:ea typeface="+mn-ea"/>
                          <a:cs typeface="+mn-cs"/>
                        </a:rPr>
                        <a:t>nuorta arjen askelissa, </a:t>
                      </a:r>
                      <a:r>
                        <a:rPr lang="fi-FI" sz="1050" kern="1200" dirty="0">
                          <a:solidFill>
                            <a:schemeClr val="dk1"/>
                          </a:solidFill>
                          <a:effectLst/>
                          <a:highlight>
                            <a:srgbClr val="FFFF00"/>
                          </a:highlight>
                          <a:latin typeface="+mn-lt"/>
                          <a:ea typeface="+mn-ea"/>
                          <a:cs typeface="+mn-cs"/>
                        </a:rPr>
                        <a:t>vahvistaa nuoren voimavaroja ja toimijuutta sekä löytää nuoren yksilöllisiä vahvuuksia</a:t>
                      </a:r>
                      <a:r>
                        <a:rPr lang="fi-FI" sz="1050" kern="1200" dirty="0">
                          <a:solidFill>
                            <a:schemeClr val="dk1"/>
                          </a:solidFill>
                          <a:effectLst/>
                          <a:latin typeface="+mn-lt"/>
                          <a:ea typeface="+mn-ea"/>
                          <a:cs typeface="+mn-cs"/>
                        </a:rPr>
                        <a:t>. Tarkoituksena on myös tukea nuorta mielenterveyspalvelun aloittamisessa ja siihen </a:t>
                      </a:r>
                      <a:r>
                        <a:rPr lang="fi-FI" sz="1050" kern="1200" dirty="0">
                          <a:solidFill>
                            <a:schemeClr val="dk1"/>
                          </a:solidFill>
                          <a:effectLst/>
                          <a:highlight>
                            <a:srgbClr val="FFFF00"/>
                          </a:highlight>
                          <a:latin typeface="+mn-lt"/>
                          <a:ea typeface="+mn-ea"/>
                          <a:cs typeface="+mn-cs"/>
                        </a:rPr>
                        <a:t>sitoutumisessa rinnalla kulkien. </a:t>
                      </a:r>
                    </a:p>
                    <a:p>
                      <a:r>
                        <a:rPr lang="fi-FI" sz="1050" kern="1200" dirty="0" err="1">
                          <a:solidFill>
                            <a:schemeClr val="dk1"/>
                          </a:solidFill>
                          <a:effectLst/>
                          <a:latin typeface="+mn-lt"/>
                          <a:ea typeface="+mn-ea"/>
                          <a:cs typeface="+mn-cs"/>
                        </a:rPr>
                        <a:t>Koulutetaaan</a:t>
                      </a:r>
                      <a:r>
                        <a:rPr lang="fi-FI" sz="1050" kern="1200" dirty="0">
                          <a:solidFill>
                            <a:schemeClr val="dk1"/>
                          </a:solidFill>
                          <a:effectLst/>
                          <a:latin typeface="+mn-lt"/>
                          <a:ea typeface="+mn-ea"/>
                          <a:cs typeface="+mn-cs"/>
                        </a:rPr>
                        <a:t> 6-10 vapaaehtoista nuorta mentoriksi.</a:t>
                      </a:r>
                    </a:p>
                    <a:p>
                      <a:endParaRPr lang="fi-FI" sz="1050" kern="1200" dirty="0">
                        <a:solidFill>
                          <a:schemeClr val="dk1"/>
                        </a:solidFill>
                        <a:effectLst/>
                        <a:latin typeface="+mn-lt"/>
                        <a:ea typeface="+mn-ea"/>
                        <a:cs typeface="+mn-cs"/>
                      </a:endParaRPr>
                    </a:p>
                    <a:p>
                      <a:r>
                        <a:rPr lang="fi-FI" sz="1050" b="1" kern="1200" dirty="0" err="1">
                          <a:solidFill>
                            <a:schemeClr val="dk1"/>
                          </a:solidFill>
                          <a:effectLst/>
                          <a:latin typeface="+mn-lt"/>
                          <a:ea typeface="+mn-ea"/>
                          <a:cs typeface="+mn-cs"/>
                        </a:rPr>
                        <a:t>TampereMissio</a:t>
                      </a:r>
                      <a:r>
                        <a:rPr lang="fi-FI" sz="1050" b="1" kern="1200" dirty="0">
                          <a:solidFill>
                            <a:schemeClr val="dk1"/>
                          </a:solidFill>
                          <a:effectLst/>
                          <a:latin typeface="+mn-lt"/>
                          <a:ea typeface="+mn-ea"/>
                          <a:cs typeface="+mn-cs"/>
                        </a:rPr>
                        <a:t>, diakonissalaitos ja Pirkanmaan hyvinvointialue ovat hakeneet kolmivuotista ESR-hanketta, joka osittain sivuaa Matkalla- toimintaa.  Hanke on rahoittajalla käsittelyssä.</a:t>
                      </a:r>
                      <a:endParaRPr lang="fi-FI" sz="1050" b="1" dirty="0"/>
                    </a:p>
                  </a:txBody>
                  <a:tcPr/>
                </a:tc>
                <a:tc>
                  <a:txBody>
                    <a:bodyPr/>
                    <a:lstStyle/>
                    <a:p>
                      <a:r>
                        <a:rPr lang="fi-FI" sz="1100" dirty="0"/>
                        <a:t>30 000 €</a:t>
                      </a:r>
                    </a:p>
                    <a:p>
                      <a:r>
                        <a:rPr lang="fi-FI" sz="1100" dirty="0"/>
                        <a:t>(Omarahoitusosuus </a:t>
                      </a:r>
                    </a:p>
                    <a:p>
                      <a:r>
                        <a:rPr lang="fi-FI" sz="1100" dirty="0"/>
                        <a:t>40 000€)</a:t>
                      </a:r>
                    </a:p>
                    <a:p>
                      <a:endParaRPr lang="fi-FI" sz="1100" dirty="0"/>
                    </a:p>
                    <a:p>
                      <a:r>
                        <a:rPr lang="fi-FI" sz="1100" b="1" dirty="0"/>
                        <a:t>100 nuorta</a:t>
                      </a:r>
                    </a:p>
                    <a:p>
                      <a:r>
                        <a:rPr lang="fi-FI" sz="1100" b="1" dirty="0"/>
                        <a:t>6-10 vertaismentoria</a:t>
                      </a:r>
                    </a:p>
                  </a:txBody>
                  <a:tcPr/>
                </a:tc>
                <a:tc>
                  <a:txBody>
                    <a:bodyPr/>
                    <a:lstStyle/>
                    <a:p>
                      <a:r>
                        <a:rPr lang="fi-FI" sz="1100" b="1" dirty="0"/>
                        <a:t>0€</a:t>
                      </a:r>
                    </a:p>
                    <a:p>
                      <a:endParaRPr lang="fi-FI"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b="0" dirty="0"/>
                        <a:t>Työllistymistä edistävä hanke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b="0" dirty="0"/>
                        <a:t>(pisteet 20)</a:t>
                      </a:r>
                    </a:p>
                  </a:txBody>
                  <a:tcPr/>
                </a:tc>
                <a:extLst>
                  <a:ext uri="{0D108BD9-81ED-4DB2-BD59-A6C34878D82A}">
                    <a16:rowId xmlns:a16="http://schemas.microsoft.com/office/drawing/2014/main" val="3246174398"/>
                  </a:ext>
                </a:extLst>
              </a:tr>
            </a:tbl>
          </a:graphicData>
        </a:graphic>
      </p:graphicFrame>
      <p:cxnSp>
        <p:nvCxnSpPr>
          <p:cNvPr id="2" name="Suora yhdysviiva 1">
            <a:extLst>
              <a:ext uri="{FF2B5EF4-FFF2-40B4-BE49-F238E27FC236}">
                <a16:creationId xmlns:a16="http://schemas.microsoft.com/office/drawing/2014/main" id="{F6647F95-2687-873C-ACEB-8C7B8C06339E}"/>
              </a:ext>
            </a:extLst>
          </p:cNvPr>
          <p:cNvCxnSpPr>
            <a:cxnSpLocks/>
          </p:cNvCxnSpPr>
          <p:nvPr/>
        </p:nvCxnSpPr>
        <p:spPr>
          <a:xfrm>
            <a:off x="0" y="1135426"/>
            <a:ext cx="12192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723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93B62DB9-EA18-46DC-954B-8427C1B21CFE}"/>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9320EA-10A2-4D80-97F4-B5438742DBB6}" type="datetime1">
              <a:rPr kumimoji="0" lang="fi-FI" sz="1200" b="0" i="0" u="none" strike="noStrike" kern="1200" cap="none" spc="0" normalizeH="0" baseline="0" noProof="0" smtClean="0">
                <a:ln>
                  <a:noFill/>
                </a:ln>
                <a:solidFill>
                  <a:srgbClr val="212121">
                    <a:lumMod val="75000"/>
                    <a:lumOff val="2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14.12.2023</a:t>
            </a:fld>
            <a:endParaRPr kumimoji="0" lang="fi-FI" sz="1200" b="0" i="0" u="none" strike="noStrike" kern="1200" cap="none" spc="0" normalizeH="0" baseline="0" noProof="0">
              <a:ln>
                <a:noFill/>
              </a:ln>
              <a:solidFill>
                <a:srgbClr val="212121">
                  <a:lumMod val="75000"/>
                  <a:lumOff val="25000"/>
                </a:srgbClr>
              </a:solidFill>
              <a:effectLst/>
              <a:uLnTx/>
              <a:uFillTx/>
              <a:latin typeface="Calibri" panose="020F0502020204030204"/>
              <a:ea typeface="+mn-ea"/>
              <a:cs typeface="+mn-cs"/>
            </a:endParaRPr>
          </a:p>
        </p:txBody>
      </p:sp>
      <p:sp>
        <p:nvSpPr>
          <p:cNvPr id="5" name="Dian numeron paikkamerkki 4">
            <a:extLst>
              <a:ext uri="{FF2B5EF4-FFF2-40B4-BE49-F238E27FC236}">
                <a16:creationId xmlns:a16="http://schemas.microsoft.com/office/drawing/2014/main" id="{0F28DFDB-15BC-478F-B1D4-6BF18182FE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EE06F1-2D77-A44E-97FA-F679B9CB76D5}" type="slidenum">
              <a:rPr kumimoji="0" lang="fi-FI" sz="1200" b="0" i="0" u="none" strike="noStrike" kern="1200" cap="none" spc="0" normalizeH="0" baseline="0" noProof="0" smtClean="0">
                <a:ln>
                  <a:noFill/>
                </a:ln>
                <a:solidFill>
                  <a:srgbClr val="212121">
                    <a:lumMod val="75000"/>
                    <a:lumOff val="2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i-FI" sz="1200" b="0" i="0" u="none" strike="noStrike" kern="1200" cap="none" spc="0" normalizeH="0" baseline="0" noProof="0">
              <a:ln>
                <a:noFill/>
              </a:ln>
              <a:solidFill>
                <a:srgbClr val="212121">
                  <a:lumMod val="75000"/>
                  <a:lumOff val="25000"/>
                </a:srgbClr>
              </a:solidFill>
              <a:effectLst/>
              <a:uLnTx/>
              <a:uFillTx/>
              <a:latin typeface="Calibri" panose="020F0502020204030204"/>
              <a:ea typeface="+mn-ea"/>
              <a:cs typeface="+mn-cs"/>
            </a:endParaRPr>
          </a:p>
        </p:txBody>
      </p:sp>
      <p:graphicFrame>
        <p:nvGraphicFramePr>
          <p:cNvPr id="7" name="Taulukko 6">
            <a:extLst>
              <a:ext uri="{FF2B5EF4-FFF2-40B4-BE49-F238E27FC236}">
                <a16:creationId xmlns:a16="http://schemas.microsoft.com/office/drawing/2014/main" id="{918B2356-FF1B-4C2F-A4E9-7AD046617EF6}"/>
              </a:ext>
            </a:extLst>
          </p:cNvPr>
          <p:cNvGraphicFramePr>
            <a:graphicFrameLocks noGrp="1"/>
          </p:cNvGraphicFramePr>
          <p:nvPr>
            <p:extLst>
              <p:ext uri="{D42A27DB-BD31-4B8C-83A1-F6EECF244321}">
                <p14:modId xmlns:p14="http://schemas.microsoft.com/office/powerpoint/2010/main" val="2311119247"/>
              </p:ext>
            </p:extLst>
          </p:nvPr>
        </p:nvGraphicFramePr>
        <p:xfrm>
          <a:off x="0" y="331470"/>
          <a:ext cx="12192000" cy="6517753"/>
        </p:xfrm>
        <a:graphic>
          <a:graphicData uri="http://schemas.openxmlformats.org/drawingml/2006/table">
            <a:tbl>
              <a:tblPr firstRow="1" bandRow="1">
                <a:tableStyleId>{5C22544A-7EE6-4342-B048-85BDC9FD1C3A}</a:tableStyleId>
              </a:tblPr>
              <a:tblGrid>
                <a:gridCol w="1596267">
                  <a:extLst>
                    <a:ext uri="{9D8B030D-6E8A-4147-A177-3AD203B41FA5}">
                      <a16:colId xmlns:a16="http://schemas.microsoft.com/office/drawing/2014/main" val="7805217"/>
                    </a:ext>
                  </a:extLst>
                </a:gridCol>
                <a:gridCol w="3433700">
                  <a:extLst>
                    <a:ext uri="{9D8B030D-6E8A-4147-A177-3AD203B41FA5}">
                      <a16:colId xmlns:a16="http://schemas.microsoft.com/office/drawing/2014/main" val="979983001"/>
                    </a:ext>
                  </a:extLst>
                </a:gridCol>
                <a:gridCol w="4195140">
                  <a:extLst>
                    <a:ext uri="{9D8B030D-6E8A-4147-A177-3AD203B41FA5}">
                      <a16:colId xmlns:a16="http://schemas.microsoft.com/office/drawing/2014/main" val="3836238820"/>
                    </a:ext>
                  </a:extLst>
                </a:gridCol>
                <a:gridCol w="1533963">
                  <a:extLst>
                    <a:ext uri="{9D8B030D-6E8A-4147-A177-3AD203B41FA5}">
                      <a16:colId xmlns:a16="http://schemas.microsoft.com/office/drawing/2014/main" val="2714985814"/>
                    </a:ext>
                  </a:extLst>
                </a:gridCol>
                <a:gridCol w="1432930">
                  <a:extLst>
                    <a:ext uri="{9D8B030D-6E8A-4147-A177-3AD203B41FA5}">
                      <a16:colId xmlns:a16="http://schemas.microsoft.com/office/drawing/2014/main" val="1150392265"/>
                    </a:ext>
                  </a:extLst>
                </a:gridCol>
              </a:tblGrid>
              <a:tr h="877391">
                <a:tc>
                  <a:txBody>
                    <a:bodyPr/>
                    <a:lstStyle/>
                    <a:p>
                      <a:r>
                        <a:rPr lang="fi-FI" sz="2400" dirty="0">
                          <a:solidFill>
                            <a:schemeClr val="bg1"/>
                          </a:solidFill>
                        </a:rPr>
                        <a:t>Hakija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2400" kern="1200" dirty="0">
                          <a:solidFill>
                            <a:schemeClr val="bg1"/>
                          </a:solidFill>
                          <a:effectLst/>
                          <a:latin typeface="+mn-lt"/>
                          <a:ea typeface="+mn-ea"/>
                          <a:cs typeface="+mn-cs"/>
                        </a:rPr>
                        <a:t>Kuvaus</a:t>
                      </a:r>
                    </a:p>
                  </a:txBody>
                  <a:tcPr/>
                </a:tc>
                <a:tc>
                  <a:txBody>
                    <a:bodyPr/>
                    <a:lstStyle/>
                    <a:p>
                      <a:r>
                        <a:rPr lang="fi-FI" sz="2400" dirty="0">
                          <a:solidFill>
                            <a:schemeClr val="bg1"/>
                          </a:solidFill>
                        </a:rPr>
                        <a:t>Tavoite</a:t>
                      </a:r>
                    </a:p>
                  </a:txBody>
                  <a:tcPr/>
                </a:tc>
                <a:tc>
                  <a:txBody>
                    <a:bodyPr/>
                    <a:lstStyle/>
                    <a:p>
                      <a:r>
                        <a:rPr lang="fi-FI" sz="2400" dirty="0">
                          <a:solidFill>
                            <a:schemeClr val="bg1"/>
                          </a:solidFill>
                        </a:rPr>
                        <a:t>Haettu summa</a:t>
                      </a:r>
                    </a:p>
                  </a:txBody>
                  <a:tcPr/>
                </a:tc>
                <a:tc>
                  <a:txBody>
                    <a:bodyPr/>
                    <a:lstStyle/>
                    <a:p>
                      <a:r>
                        <a:rPr lang="fi-FI" sz="2400" dirty="0">
                          <a:solidFill>
                            <a:schemeClr val="bg1"/>
                          </a:solidFill>
                        </a:rPr>
                        <a:t>Esitys</a:t>
                      </a:r>
                    </a:p>
                  </a:txBody>
                  <a:tcPr/>
                </a:tc>
                <a:extLst>
                  <a:ext uri="{0D108BD9-81ED-4DB2-BD59-A6C34878D82A}">
                    <a16:rowId xmlns:a16="http://schemas.microsoft.com/office/drawing/2014/main" val="2196967700"/>
                  </a:ext>
                </a:extLst>
              </a:tr>
              <a:tr h="16780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b="1" kern="1200" dirty="0">
                        <a:solidFill>
                          <a:schemeClr val="dk1"/>
                        </a:solidFill>
                        <a:effectLst/>
                        <a:latin typeface="+mn-lt"/>
                        <a:ea typeface="+mn-ea"/>
                        <a:cs typeface="+mn-cs"/>
                      </a:endParaRPr>
                    </a:p>
                    <a:p>
                      <a:r>
                        <a:rPr lang="fi-FI" sz="1100" b="1" dirty="0" err="1"/>
                        <a:t>Sirkusrakkauspumpum</a:t>
                      </a:r>
                      <a:r>
                        <a:rPr lang="fi-FI" sz="1100" b="1" dirty="0"/>
                        <a:t> ry (SRPP)</a:t>
                      </a:r>
                    </a:p>
                    <a:p>
                      <a:endParaRPr lang="fi-FI" sz="1100" b="1" dirty="0"/>
                    </a:p>
                    <a:p>
                      <a:endParaRPr lang="fi-FI" sz="1100" b="1" dirty="0"/>
                    </a:p>
                    <a:p>
                      <a:r>
                        <a:rPr lang="fi-FI" sz="1100" b="1" dirty="0"/>
                        <a:t>Työllisty katutaidealalle!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50" kern="1200" dirty="0">
                          <a:solidFill>
                            <a:schemeClr val="dk1"/>
                          </a:solidFill>
                          <a:effectLst/>
                          <a:latin typeface="+mn-lt"/>
                          <a:ea typeface="+mn-ea"/>
                          <a:cs typeface="+mn-cs"/>
                        </a:rPr>
                        <a:t>Toteutamme katutaideohjaajan koulutusmallin. Koulutus </a:t>
                      </a:r>
                      <a:r>
                        <a:rPr lang="fi-FI" sz="1050" kern="1200" dirty="0">
                          <a:solidFill>
                            <a:schemeClr val="dk1"/>
                          </a:solidFill>
                          <a:effectLst/>
                          <a:highlight>
                            <a:srgbClr val="FFFF00"/>
                          </a:highlight>
                          <a:latin typeface="+mn-lt"/>
                          <a:ea typeface="+mn-ea"/>
                          <a:cs typeface="+mn-cs"/>
                        </a:rPr>
                        <a:t>edistää nuorten työllistymistä katutaidealalle joko taiteen tekijänä, tai taidetoiminnan ohjaajana</a:t>
                      </a:r>
                      <a:r>
                        <a:rPr lang="fi-FI" sz="1050" kern="1200" dirty="0">
                          <a:solidFill>
                            <a:schemeClr val="dk1"/>
                          </a:solidFill>
                          <a:effectLst/>
                          <a:latin typeface="+mn-lt"/>
                          <a:ea typeface="+mn-ea"/>
                          <a:cs typeface="+mn-cs"/>
                        </a:rPr>
                        <a:t>.  Koulutuspäiviä on 8 kpl, yksi koulutuspäivä per viikko. Koulutuspäivät sisältävät kolme työssäoppimispäivää nuorisotilojen graffitipajatoiminnassa ja katutaidetapahtumissa </a:t>
                      </a:r>
                      <a:r>
                        <a:rPr lang="fi-FI" sz="1050" kern="1200" dirty="0" err="1">
                          <a:solidFill>
                            <a:schemeClr val="dk1"/>
                          </a:solidFill>
                          <a:effectLst/>
                          <a:latin typeface="+mn-lt"/>
                          <a:ea typeface="+mn-ea"/>
                          <a:cs typeface="+mn-cs"/>
                        </a:rPr>
                        <a:t>SRPP:n</a:t>
                      </a:r>
                      <a:r>
                        <a:rPr lang="fi-FI" sz="1050" kern="1200" dirty="0">
                          <a:solidFill>
                            <a:schemeClr val="dk1"/>
                          </a:solidFill>
                          <a:effectLst/>
                          <a:latin typeface="+mn-lt"/>
                          <a:ea typeface="+mn-ea"/>
                          <a:cs typeface="+mn-cs"/>
                        </a:rPr>
                        <a:t> ammattilaistiimin mukana.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50" kern="1200" dirty="0">
                          <a:solidFill>
                            <a:schemeClr val="dk1"/>
                          </a:solidFill>
                          <a:effectLst/>
                          <a:latin typeface="+mn-lt"/>
                          <a:ea typeface="+mn-ea"/>
                          <a:cs typeface="+mn-cs"/>
                        </a:rPr>
                        <a:t>Tärkeimpänä tavoitteena on kehittää uutta koulutusmuotoa niille nuorille joiden on vaikeaa saada edes peruskoulutusta. Pyrimme </a:t>
                      </a:r>
                      <a:r>
                        <a:rPr lang="fi-FI" sz="1050" kern="1200" dirty="0">
                          <a:solidFill>
                            <a:schemeClr val="dk1"/>
                          </a:solidFill>
                          <a:effectLst/>
                          <a:highlight>
                            <a:srgbClr val="FFFF00"/>
                          </a:highlight>
                          <a:latin typeface="+mn-lt"/>
                          <a:ea typeface="+mn-ea"/>
                          <a:cs typeface="+mn-cs"/>
                        </a:rPr>
                        <a:t>työllistämään kaikki halukkaat ja alalle sopivat henkilöt heti koulutuksen päätyttyä </a:t>
                      </a:r>
                      <a:r>
                        <a:rPr lang="fi-FI" sz="1050" kern="1200" dirty="0" err="1">
                          <a:solidFill>
                            <a:schemeClr val="dk1"/>
                          </a:solidFill>
                          <a:effectLst/>
                          <a:latin typeface="+mn-lt"/>
                          <a:ea typeface="+mn-ea"/>
                          <a:cs typeface="+mn-cs"/>
                        </a:rPr>
                        <a:t>SRPP:n</a:t>
                      </a:r>
                      <a:r>
                        <a:rPr lang="fi-FI" sz="1050" kern="1200" dirty="0">
                          <a:solidFill>
                            <a:schemeClr val="dk1"/>
                          </a:solidFill>
                          <a:effectLst/>
                          <a:latin typeface="+mn-lt"/>
                          <a:ea typeface="+mn-ea"/>
                          <a:cs typeface="+mn-cs"/>
                        </a:rPr>
                        <a:t> katutaidetoimintaan seuraavaksi kesäkaudeksi. Nuorten työllistymismahdollisuudet paranevat koulutuksen myötä, sillä julkisen maalaustaiteen tekeminen on kasvava taidetyön muoto kaikkialla Suomessa</a:t>
                      </a:r>
                    </a:p>
                  </a:txBody>
                  <a:tcPr/>
                </a:tc>
                <a:tc>
                  <a:txBody>
                    <a:bodyPr/>
                    <a:lstStyle/>
                    <a:p>
                      <a:r>
                        <a:rPr lang="fi-FI" sz="1100" dirty="0"/>
                        <a:t>25 000€</a:t>
                      </a:r>
                    </a:p>
                    <a:p>
                      <a:r>
                        <a:rPr lang="fi-FI" sz="1100" dirty="0"/>
                        <a:t>(Omarahoitusosuus </a:t>
                      </a:r>
                    </a:p>
                    <a:p>
                      <a:r>
                        <a:rPr lang="fi-FI" sz="1100" dirty="0"/>
                        <a:t>1 500€)</a:t>
                      </a:r>
                    </a:p>
                    <a:p>
                      <a:endParaRPr lang="fi-FI" sz="1100" dirty="0"/>
                    </a:p>
                    <a:p>
                      <a:r>
                        <a:rPr lang="fi-FI" sz="1100" b="1" dirty="0"/>
                        <a:t>10 nuorta</a:t>
                      </a:r>
                    </a:p>
                  </a:txBody>
                  <a:tcPr/>
                </a:tc>
                <a:tc>
                  <a:txBody>
                    <a:bodyPr/>
                    <a:lstStyle/>
                    <a:p>
                      <a:r>
                        <a:rPr lang="fi-FI" sz="1100" b="1" dirty="0"/>
                        <a:t>0€</a:t>
                      </a:r>
                    </a:p>
                    <a:p>
                      <a:endParaRPr lang="fi-FI"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b="0" dirty="0"/>
                        <a:t>Työllistymistä edistävä hanke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b="0" dirty="0"/>
                        <a:t>(pisteet 19)</a:t>
                      </a:r>
                    </a:p>
                  </a:txBody>
                  <a:tcPr/>
                </a:tc>
                <a:extLst>
                  <a:ext uri="{0D108BD9-81ED-4DB2-BD59-A6C34878D82A}">
                    <a16:rowId xmlns:a16="http://schemas.microsoft.com/office/drawing/2014/main" val="2698032788"/>
                  </a:ext>
                </a:extLst>
              </a:tr>
              <a:tr h="20567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b="1"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b="1" kern="1200" dirty="0" err="1">
                          <a:solidFill>
                            <a:schemeClr val="dk1"/>
                          </a:solidFill>
                          <a:effectLst/>
                          <a:latin typeface="+mn-lt"/>
                          <a:ea typeface="+mn-ea"/>
                          <a:cs typeface="+mn-cs"/>
                        </a:rPr>
                        <a:t>ViaDia</a:t>
                      </a:r>
                      <a:r>
                        <a:rPr lang="fi-FI" sz="1100" b="1" kern="1200" dirty="0">
                          <a:solidFill>
                            <a:schemeClr val="dk1"/>
                          </a:solidFill>
                          <a:effectLst/>
                          <a:latin typeface="+mn-lt"/>
                          <a:ea typeface="+mn-ea"/>
                          <a:cs typeface="+mn-cs"/>
                        </a:rPr>
                        <a:t> Pirkanmaa 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b="1"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b="1"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b="1" kern="1200" dirty="0">
                          <a:solidFill>
                            <a:schemeClr val="dk1"/>
                          </a:solidFill>
                          <a:effectLst/>
                          <a:latin typeface="+mn-lt"/>
                          <a:ea typeface="+mn-ea"/>
                          <a:cs typeface="+mn-cs"/>
                        </a:rPr>
                        <a:t>Työelämään hyvää tekemällä</a:t>
                      </a:r>
                      <a:endParaRPr lang="fi-FI" sz="110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50" dirty="0"/>
                        <a:t>Olemassa olevassa toiminnassa </a:t>
                      </a:r>
                      <a:r>
                        <a:rPr lang="fi-FI" sz="1050" kern="1200" dirty="0">
                          <a:solidFill>
                            <a:schemeClr val="dk1"/>
                          </a:solidFill>
                          <a:effectLst/>
                          <a:highlight>
                            <a:srgbClr val="FFFF00"/>
                          </a:highlight>
                          <a:latin typeface="+mn-lt"/>
                          <a:ea typeface="+mn-ea"/>
                          <a:cs typeface="+mn-cs"/>
                        </a:rPr>
                        <a:t>nuoret pääsevät osaksi </a:t>
                      </a:r>
                      <a:r>
                        <a:rPr lang="fi-FI" sz="1050" kern="1200" dirty="0">
                          <a:solidFill>
                            <a:schemeClr val="dk1"/>
                          </a:solidFill>
                          <a:effectLst/>
                          <a:latin typeface="+mn-lt"/>
                          <a:ea typeface="+mn-ea"/>
                          <a:cs typeface="+mn-cs"/>
                        </a:rPr>
                        <a:t>merkityksellistä ja aitoa a</a:t>
                      </a:r>
                      <a:r>
                        <a:rPr lang="fi-FI" sz="1050" kern="1200" dirty="0">
                          <a:solidFill>
                            <a:schemeClr val="dk1"/>
                          </a:solidFill>
                          <a:effectLst/>
                          <a:highlight>
                            <a:srgbClr val="FFFF00"/>
                          </a:highlight>
                          <a:latin typeface="+mn-lt"/>
                          <a:ea typeface="+mn-ea"/>
                          <a:cs typeface="+mn-cs"/>
                        </a:rPr>
                        <a:t>uttamistyötä </a:t>
                      </a:r>
                      <a:r>
                        <a:rPr lang="fi-FI" sz="1050" kern="1200" dirty="0">
                          <a:solidFill>
                            <a:schemeClr val="dk1"/>
                          </a:solidFill>
                          <a:effectLst/>
                          <a:latin typeface="+mn-lt"/>
                          <a:ea typeface="+mn-ea"/>
                          <a:cs typeface="+mn-cs"/>
                        </a:rPr>
                        <a:t>esimerkiksi ruoka-aputyön ja yhdistyksen media-alan tehtävissä. Samalla </a:t>
                      </a:r>
                      <a:r>
                        <a:rPr lang="fi-FI" sz="1050" kern="1200" dirty="0">
                          <a:solidFill>
                            <a:schemeClr val="dk1"/>
                          </a:solidFill>
                          <a:effectLst/>
                          <a:highlight>
                            <a:srgbClr val="FFFF00"/>
                          </a:highlight>
                          <a:latin typeface="+mn-lt"/>
                          <a:ea typeface="+mn-ea"/>
                          <a:cs typeface="+mn-cs"/>
                        </a:rPr>
                        <a:t>työelämän pelisäännöt ja arjenhallinta harjaantuvat</a:t>
                      </a:r>
                      <a:r>
                        <a:rPr lang="fi-FI" sz="1050" kern="1200" dirty="0">
                          <a:solidFill>
                            <a:schemeClr val="dk1"/>
                          </a:solidFill>
                          <a:effectLst/>
                          <a:latin typeface="+mn-lt"/>
                          <a:ea typeface="+mn-ea"/>
                          <a:cs typeface="+mn-cs"/>
                        </a:rPr>
                        <a:t>. Kuulumalla ryhmään </a:t>
                      </a:r>
                      <a:r>
                        <a:rPr lang="fi-FI" sz="1050" kern="1200" dirty="0">
                          <a:solidFill>
                            <a:schemeClr val="dk1"/>
                          </a:solidFill>
                          <a:effectLst/>
                          <a:highlight>
                            <a:srgbClr val="FFFF00"/>
                          </a:highlight>
                          <a:latin typeface="+mn-lt"/>
                          <a:ea typeface="+mn-ea"/>
                          <a:cs typeface="+mn-cs"/>
                        </a:rPr>
                        <a:t>sosiaaliset taidot vahvistuvat </a:t>
                      </a:r>
                      <a:r>
                        <a:rPr lang="fi-FI" sz="1050" kern="1200" dirty="0">
                          <a:solidFill>
                            <a:schemeClr val="dk1"/>
                          </a:solidFill>
                          <a:effectLst/>
                          <a:latin typeface="+mn-lt"/>
                          <a:ea typeface="+mn-ea"/>
                          <a:cs typeface="+mn-cs"/>
                        </a:rPr>
                        <a:t>ja vertaistuki mahdollistuu. Toiminnan kautta nuorten käsitys omista kyvyistään ja taidoistaan kohenee. Luottamus ja toivo suhteessa tulevaisuuteen saavat kasvaa.</a:t>
                      </a:r>
                      <a:endParaRPr lang="fi-FI"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50" kern="1200" dirty="0">
                          <a:solidFill>
                            <a:schemeClr val="dk1"/>
                          </a:solidFill>
                          <a:effectLst/>
                          <a:latin typeface="+mn-lt"/>
                          <a:ea typeface="+mn-ea"/>
                          <a:cs typeface="+mn-cs"/>
                        </a:rPr>
                        <a:t>Toiminnan ytimessä on ajatus, että tekemällä hyvää muille, saa paljon itselleenkin. Ihmisen elämässä onnellisuuden lähde on paitsi kiitollisuus, myös merkityksellisyyden kokeminen.</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050" dirty="0">
                          <a:highlight>
                            <a:srgbClr val="FFFF00"/>
                          </a:highlight>
                        </a:rPr>
                        <a:t>Nuorten </a:t>
                      </a:r>
                      <a:r>
                        <a:rPr lang="fi-FI" sz="1050" dirty="0" err="1">
                          <a:highlight>
                            <a:srgbClr val="FFFF00"/>
                          </a:highlight>
                        </a:rPr>
                        <a:t>jatkopolutus</a:t>
                      </a:r>
                      <a:r>
                        <a:rPr lang="fi-FI" sz="1050" dirty="0">
                          <a:highlight>
                            <a:srgbClr val="FFFF00"/>
                          </a:highlight>
                        </a:rPr>
                        <a:t> yksilöllisesti heidän tarpeidensa mukaan läpi vuoden.</a:t>
                      </a:r>
                    </a:p>
                  </a:txBody>
                  <a:tcPr/>
                </a:tc>
                <a:tc>
                  <a:txBody>
                    <a:bodyPr/>
                    <a:lstStyle/>
                    <a:p>
                      <a:r>
                        <a:rPr lang="fi-FI" sz="1100" dirty="0"/>
                        <a:t>30 000 €</a:t>
                      </a:r>
                    </a:p>
                    <a:p>
                      <a:r>
                        <a:rPr lang="fi-FI" sz="1100" dirty="0"/>
                        <a:t>(Omarahoitusosuus 10 000€)</a:t>
                      </a:r>
                    </a:p>
                    <a:p>
                      <a:endParaRPr lang="fi-FI" sz="1100" dirty="0"/>
                    </a:p>
                    <a:p>
                      <a:r>
                        <a:rPr lang="fi-FI" sz="1100" b="1" dirty="0"/>
                        <a:t>30 nuorta</a:t>
                      </a:r>
                    </a:p>
                  </a:txBody>
                  <a:tcPr/>
                </a:tc>
                <a:tc>
                  <a:txBody>
                    <a:bodyPr/>
                    <a:lstStyle/>
                    <a:p>
                      <a:r>
                        <a:rPr lang="fi-FI" sz="1100" b="1" dirty="0"/>
                        <a:t>0€</a:t>
                      </a:r>
                    </a:p>
                    <a:p>
                      <a:endParaRPr lang="fi-FI"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b="0" dirty="0"/>
                        <a:t>Työllistymistä edistävä hanke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b="0" dirty="0"/>
                        <a:t>(pisteet 18)</a:t>
                      </a:r>
                    </a:p>
                  </a:txBody>
                  <a:tcPr/>
                </a:tc>
                <a:extLst>
                  <a:ext uri="{0D108BD9-81ED-4DB2-BD59-A6C34878D82A}">
                    <a16:rowId xmlns:a16="http://schemas.microsoft.com/office/drawing/2014/main" val="2928351276"/>
                  </a:ext>
                </a:extLst>
              </a:tr>
              <a:tr h="19055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100" b="1" kern="1200" dirty="0">
                          <a:solidFill>
                            <a:schemeClr val="dk1"/>
                          </a:solidFill>
                          <a:effectLst/>
                          <a:latin typeface="+mn-lt"/>
                          <a:ea typeface="+mn-ea"/>
                          <a:cs typeface="+mn-cs"/>
                        </a:rPr>
                        <a:t>Intro 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b="1"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b="1" kern="1200" dirty="0">
                          <a:solidFill>
                            <a:schemeClr val="dk1"/>
                          </a:solidFill>
                          <a:effectLst/>
                          <a:latin typeface="+mn-lt"/>
                          <a:ea typeface="+mn-ea"/>
                          <a:cs typeface="+mn-cs"/>
                        </a:rPr>
                        <a:t>Kroppa haltuun!</a:t>
                      </a:r>
                      <a:endParaRPr lang="fi-FI" sz="110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50" kern="1200" dirty="0">
                          <a:solidFill>
                            <a:schemeClr val="dk1"/>
                          </a:solidFill>
                          <a:effectLst/>
                          <a:latin typeface="+mn-lt"/>
                          <a:ea typeface="+mn-ea"/>
                          <a:cs typeface="+mn-cs"/>
                        </a:rPr>
                        <a:t>Hankesisältö koostuu kolmesta erilaisesta kehollisen työskentelyn sisällöstä. Keholähtöiset toimintamuodot auttavat ymmärtämään kehon viestejä sekä löytämään yhteyden kehon ja mielen liikkeiden välille.  Yhteyden löytäminen edesauttaa </a:t>
                      </a:r>
                      <a:r>
                        <a:rPr lang="fi-FI" sz="1050" kern="1200" dirty="0">
                          <a:solidFill>
                            <a:schemeClr val="dk1"/>
                          </a:solidFill>
                          <a:effectLst/>
                          <a:highlight>
                            <a:srgbClr val="FFFF00"/>
                          </a:highlight>
                          <a:latin typeface="+mn-lt"/>
                          <a:ea typeface="+mn-ea"/>
                          <a:cs typeface="+mn-cs"/>
                        </a:rPr>
                        <a:t>yksilön itsetuntemusta </a:t>
                      </a:r>
                      <a:r>
                        <a:rPr lang="fi-FI" sz="1050" kern="1200" dirty="0">
                          <a:solidFill>
                            <a:schemeClr val="dk1"/>
                          </a:solidFill>
                          <a:effectLst/>
                          <a:latin typeface="+mn-lt"/>
                          <a:ea typeface="+mn-ea"/>
                          <a:cs typeface="+mn-cs"/>
                        </a:rPr>
                        <a:t>sekä lisää ymmärrystä </a:t>
                      </a:r>
                      <a:r>
                        <a:rPr lang="fi-FI" sz="1050" kern="1200" dirty="0">
                          <a:solidFill>
                            <a:schemeClr val="dk1"/>
                          </a:solidFill>
                          <a:effectLst/>
                          <a:highlight>
                            <a:srgbClr val="FFFF00"/>
                          </a:highlight>
                          <a:latin typeface="+mn-lt"/>
                          <a:ea typeface="+mn-ea"/>
                          <a:cs typeface="+mn-cs"/>
                        </a:rPr>
                        <a:t>omista tavoista toimia ja reagoida eri tilanteissa.</a:t>
                      </a:r>
                    </a:p>
                  </a:txBody>
                  <a:tcPr/>
                </a:tc>
                <a:tc>
                  <a:txBody>
                    <a:bodyPr/>
                    <a:lstStyle/>
                    <a:p>
                      <a:r>
                        <a:rPr lang="fi-FI" sz="1050" kern="1200" dirty="0">
                          <a:solidFill>
                            <a:schemeClr val="dk1"/>
                          </a:solidFill>
                          <a:effectLst/>
                          <a:latin typeface="+mn-lt"/>
                          <a:ea typeface="+mn-ea"/>
                          <a:cs typeface="+mn-cs"/>
                        </a:rPr>
                        <a:t>Tavoitteina on tukea osallistujan kehotietoisuutta, tunnetaitoja ja sosiaalisia taitoja ja näin </a:t>
                      </a:r>
                      <a:r>
                        <a:rPr lang="fi-FI" sz="1050" kern="1200" dirty="0">
                          <a:solidFill>
                            <a:schemeClr val="dk1"/>
                          </a:solidFill>
                          <a:effectLst/>
                          <a:highlight>
                            <a:srgbClr val="FFFF00"/>
                          </a:highlight>
                          <a:latin typeface="+mn-lt"/>
                          <a:ea typeface="+mn-ea"/>
                          <a:cs typeface="+mn-cs"/>
                        </a:rPr>
                        <a:t>vahvistaa kokonaisvaltaisesti ohjattavan minäkuvaa</a:t>
                      </a:r>
                      <a:r>
                        <a:rPr lang="fi-FI" sz="1050" kern="1200" dirty="0">
                          <a:solidFill>
                            <a:schemeClr val="dk1"/>
                          </a:solidFill>
                          <a:effectLst/>
                          <a:latin typeface="+mn-lt"/>
                          <a:ea typeface="+mn-ea"/>
                          <a:cs typeface="+mn-cs"/>
                        </a:rPr>
                        <a:t>, itsetuntoa ja toimintakykyä, osallistujan kykyä toimia arjessaan ja sosiaalisissa suhteissaan - toisin sanoen tavoitteena on </a:t>
                      </a:r>
                      <a:r>
                        <a:rPr lang="fi-FI" sz="1050" kern="1200" dirty="0">
                          <a:solidFill>
                            <a:schemeClr val="dk1"/>
                          </a:solidFill>
                          <a:effectLst/>
                          <a:highlight>
                            <a:srgbClr val="FFFF00"/>
                          </a:highlight>
                          <a:latin typeface="+mn-lt"/>
                          <a:ea typeface="+mn-ea"/>
                          <a:cs typeface="+mn-cs"/>
                        </a:rPr>
                        <a:t>tukea fyysistä, psyykkistä, sosiaalista toimintakykyä, kasvua ja kehitystä</a:t>
                      </a:r>
                      <a:r>
                        <a:rPr lang="fi-FI" sz="1050" kern="1200" dirty="0">
                          <a:solidFill>
                            <a:schemeClr val="dk1"/>
                          </a:solidFill>
                          <a:effectLst/>
                          <a:latin typeface="+mn-lt"/>
                          <a:ea typeface="+mn-ea"/>
                          <a:cs typeface="+mn-cs"/>
                        </a:rPr>
                        <a:t>. Tavoitteena on auttaa ihmisiä huomioimaan omaa suhdetta kehoonsa sekä oman kehon suhdetta ympärillä oleviin muihin ihmisiin, yhteisöihin ja yhteiskuntaan.</a:t>
                      </a:r>
                    </a:p>
                  </a:txBody>
                  <a:tcPr/>
                </a:tc>
                <a:tc>
                  <a:txBody>
                    <a:bodyPr/>
                    <a:lstStyle/>
                    <a:p>
                      <a:r>
                        <a:rPr lang="fi-FI" sz="1100" dirty="0">
                          <a:latin typeface="+mn-lt"/>
                        </a:rPr>
                        <a:t>16 000 €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dirty="0">
                          <a:latin typeface="+mn-lt"/>
                        </a:rPr>
                        <a:t>(Omarahoitusosuus </a:t>
                      </a:r>
                      <a:r>
                        <a:rPr lang="fi-FI" sz="1100" b="0" i="0" u="none" strike="noStrike" dirty="0">
                          <a:solidFill>
                            <a:srgbClr val="000000"/>
                          </a:solidFill>
                          <a:effectLst/>
                          <a:latin typeface="+mn-lt"/>
                        </a:rPr>
                        <a:t>1 200€)</a:t>
                      </a:r>
                    </a:p>
                    <a:p>
                      <a:endParaRPr lang="fi-FI" sz="1100" dirty="0">
                        <a:latin typeface="+mn-lt"/>
                      </a:endParaRPr>
                    </a:p>
                    <a:p>
                      <a:r>
                        <a:rPr lang="fi-FI" sz="1100" b="1" dirty="0">
                          <a:latin typeface="+mn-lt"/>
                        </a:rPr>
                        <a:t>40 nuorta</a:t>
                      </a:r>
                    </a:p>
                  </a:txBody>
                  <a:tcPr/>
                </a:tc>
                <a:tc>
                  <a:txBody>
                    <a:bodyPr/>
                    <a:lstStyle/>
                    <a:p>
                      <a:endParaRPr lang="fi-FI" sz="1100" b="1" dirty="0">
                        <a:latin typeface="+mn-lt"/>
                      </a:endParaRPr>
                    </a:p>
                    <a:p>
                      <a:r>
                        <a:rPr lang="fi-FI" sz="1100" b="1" dirty="0">
                          <a:latin typeface="+mn-lt"/>
                        </a:rPr>
                        <a:t>0 €</a:t>
                      </a:r>
                    </a:p>
                    <a:p>
                      <a:endParaRPr lang="fi-FI" sz="1100" b="0" dirty="0">
                        <a:latin typeface="+mn-lt"/>
                      </a:endParaRPr>
                    </a:p>
                    <a:p>
                      <a:r>
                        <a:rPr lang="fi-FI" sz="1100" b="0" dirty="0">
                          <a:latin typeface="+mn-lt"/>
                        </a:rPr>
                        <a:t>Hyvinvointia edistävä hanke</a:t>
                      </a:r>
                    </a:p>
                    <a:p>
                      <a:endParaRPr lang="fi-FI" sz="1100" b="0" dirty="0">
                        <a:latin typeface="+mn-lt"/>
                      </a:endParaRPr>
                    </a:p>
                    <a:p>
                      <a:r>
                        <a:rPr lang="fi-FI" sz="1100" b="0" dirty="0">
                          <a:latin typeface="+mn-lt"/>
                        </a:rPr>
                        <a:t>(pisteet 18)</a:t>
                      </a:r>
                    </a:p>
                  </a:txBody>
                  <a:tcPr/>
                </a:tc>
                <a:extLst>
                  <a:ext uri="{0D108BD9-81ED-4DB2-BD59-A6C34878D82A}">
                    <a16:rowId xmlns:a16="http://schemas.microsoft.com/office/drawing/2014/main" val="3246174398"/>
                  </a:ext>
                </a:extLst>
              </a:tr>
            </a:tbl>
          </a:graphicData>
        </a:graphic>
      </p:graphicFrame>
    </p:spTree>
    <p:extLst>
      <p:ext uri="{BB962C8B-B14F-4D97-AF65-F5344CB8AC3E}">
        <p14:creationId xmlns:p14="http://schemas.microsoft.com/office/powerpoint/2010/main" val="3245090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93B62DB9-EA18-46DC-954B-8427C1B21CFE}"/>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9320EA-10A2-4D80-97F4-B5438742DBB6}" type="datetime1">
              <a:rPr kumimoji="0" lang="fi-FI" sz="1200" b="0" i="0" u="none" strike="noStrike" kern="1200" cap="none" spc="0" normalizeH="0" baseline="0" noProof="0" smtClean="0">
                <a:ln>
                  <a:noFill/>
                </a:ln>
                <a:solidFill>
                  <a:srgbClr val="212121">
                    <a:lumMod val="75000"/>
                    <a:lumOff val="2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14.12.2023</a:t>
            </a:fld>
            <a:endParaRPr kumimoji="0" lang="fi-FI" sz="1200" b="0" i="0" u="none" strike="noStrike" kern="1200" cap="none" spc="0" normalizeH="0" baseline="0" noProof="0">
              <a:ln>
                <a:noFill/>
              </a:ln>
              <a:solidFill>
                <a:srgbClr val="212121">
                  <a:lumMod val="75000"/>
                  <a:lumOff val="25000"/>
                </a:srgbClr>
              </a:solidFill>
              <a:effectLst/>
              <a:uLnTx/>
              <a:uFillTx/>
              <a:latin typeface="Calibri" panose="020F0502020204030204"/>
              <a:ea typeface="+mn-ea"/>
              <a:cs typeface="+mn-cs"/>
            </a:endParaRPr>
          </a:p>
        </p:txBody>
      </p:sp>
      <p:sp>
        <p:nvSpPr>
          <p:cNvPr id="5" name="Dian numeron paikkamerkki 4">
            <a:extLst>
              <a:ext uri="{FF2B5EF4-FFF2-40B4-BE49-F238E27FC236}">
                <a16:creationId xmlns:a16="http://schemas.microsoft.com/office/drawing/2014/main" id="{0F28DFDB-15BC-478F-B1D4-6BF18182FE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EE06F1-2D77-A44E-97FA-F679B9CB76D5}" type="slidenum">
              <a:rPr kumimoji="0" lang="fi-FI" sz="1200" b="0" i="0" u="none" strike="noStrike" kern="1200" cap="none" spc="0" normalizeH="0" baseline="0" noProof="0" smtClean="0">
                <a:ln>
                  <a:noFill/>
                </a:ln>
                <a:solidFill>
                  <a:srgbClr val="212121">
                    <a:lumMod val="75000"/>
                    <a:lumOff val="2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i-FI" sz="1200" b="0" i="0" u="none" strike="noStrike" kern="1200" cap="none" spc="0" normalizeH="0" baseline="0" noProof="0">
              <a:ln>
                <a:noFill/>
              </a:ln>
              <a:solidFill>
                <a:srgbClr val="212121">
                  <a:lumMod val="75000"/>
                  <a:lumOff val="25000"/>
                </a:srgbClr>
              </a:solidFill>
              <a:effectLst/>
              <a:uLnTx/>
              <a:uFillTx/>
              <a:latin typeface="Calibri" panose="020F0502020204030204"/>
              <a:ea typeface="+mn-ea"/>
              <a:cs typeface="+mn-cs"/>
            </a:endParaRPr>
          </a:p>
        </p:txBody>
      </p:sp>
      <p:graphicFrame>
        <p:nvGraphicFramePr>
          <p:cNvPr id="7" name="Taulukko 6">
            <a:extLst>
              <a:ext uri="{FF2B5EF4-FFF2-40B4-BE49-F238E27FC236}">
                <a16:creationId xmlns:a16="http://schemas.microsoft.com/office/drawing/2014/main" id="{918B2356-FF1B-4C2F-A4E9-7AD046617EF6}"/>
              </a:ext>
            </a:extLst>
          </p:cNvPr>
          <p:cNvGraphicFramePr>
            <a:graphicFrameLocks noGrp="1"/>
          </p:cNvGraphicFramePr>
          <p:nvPr>
            <p:extLst>
              <p:ext uri="{D42A27DB-BD31-4B8C-83A1-F6EECF244321}">
                <p14:modId xmlns:p14="http://schemas.microsoft.com/office/powerpoint/2010/main" val="2489627935"/>
              </p:ext>
            </p:extLst>
          </p:nvPr>
        </p:nvGraphicFramePr>
        <p:xfrm>
          <a:off x="0" y="259490"/>
          <a:ext cx="12192000" cy="6593822"/>
        </p:xfrm>
        <a:graphic>
          <a:graphicData uri="http://schemas.openxmlformats.org/drawingml/2006/table">
            <a:tbl>
              <a:tblPr firstRow="1" bandRow="1">
                <a:tableStyleId>{5C22544A-7EE6-4342-B048-85BDC9FD1C3A}</a:tableStyleId>
              </a:tblPr>
              <a:tblGrid>
                <a:gridCol w="1303159">
                  <a:extLst>
                    <a:ext uri="{9D8B030D-6E8A-4147-A177-3AD203B41FA5}">
                      <a16:colId xmlns:a16="http://schemas.microsoft.com/office/drawing/2014/main" val="7805217"/>
                    </a:ext>
                  </a:extLst>
                </a:gridCol>
                <a:gridCol w="3665993">
                  <a:extLst>
                    <a:ext uri="{9D8B030D-6E8A-4147-A177-3AD203B41FA5}">
                      <a16:colId xmlns:a16="http://schemas.microsoft.com/office/drawing/2014/main" val="979983001"/>
                    </a:ext>
                  </a:extLst>
                </a:gridCol>
                <a:gridCol w="3901989">
                  <a:extLst>
                    <a:ext uri="{9D8B030D-6E8A-4147-A177-3AD203B41FA5}">
                      <a16:colId xmlns:a16="http://schemas.microsoft.com/office/drawing/2014/main" val="4002006912"/>
                    </a:ext>
                  </a:extLst>
                </a:gridCol>
                <a:gridCol w="1967829">
                  <a:extLst>
                    <a:ext uri="{9D8B030D-6E8A-4147-A177-3AD203B41FA5}">
                      <a16:colId xmlns:a16="http://schemas.microsoft.com/office/drawing/2014/main" val="3836238820"/>
                    </a:ext>
                  </a:extLst>
                </a:gridCol>
                <a:gridCol w="1353030">
                  <a:extLst>
                    <a:ext uri="{9D8B030D-6E8A-4147-A177-3AD203B41FA5}">
                      <a16:colId xmlns:a16="http://schemas.microsoft.com/office/drawing/2014/main" val="2714985814"/>
                    </a:ext>
                  </a:extLst>
                </a:gridCol>
              </a:tblGrid>
              <a:tr h="870636">
                <a:tc>
                  <a:txBody>
                    <a:bodyPr/>
                    <a:lstStyle/>
                    <a:p>
                      <a:r>
                        <a:rPr lang="fi-FI" sz="2400" dirty="0"/>
                        <a:t>Hakija </a:t>
                      </a:r>
                    </a:p>
                  </a:txBody>
                  <a:tcPr/>
                </a:tc>
                <a:tc>
                  <a:txBody>
                    <a:bodyPr/>
                    <a:lstStyle/>
                    <a:p>
                      <a:r>
                        <a:rPr lang="fi-FI" sz="2400" dirty="0"/>
                        <a:t>Kuvaus</a:t>
                      </a:r>
                    </a:p>
                  </a:txBody>
                  <a:tcPr/>
                </a:tc>
                <a:tc>
                  <a:txBody>
                    <a:bodyPr/>
                    <a:lstStyle/>
                    <a:p>
                      <a:r>
                        <a:rPr lang="fi-FI" sz="2400" dirty="0"/>
                        <a:t>Tavoite</a:t>
                      </a:r>
                    </a:p>
                  </a:txBody>
                  <a:tcPr/>
                </a:tc>
                <a:tc>
                  <a:txBody>
                    <a:bodyPr/>
                    <a:lstStyle/>
                    <a:p>
                      <a:r>
                        <a:rPr lang="fi-FI" sz="2400" dirty="0"/>
                        <a:t>Haettu summa</a:t>
                      </a:r>
                    </a:p>
                  </a:txBody>
                  <a:tcPr/>
                </a:tc>
                <a:tc>
                  <a:txBody>
                    <a:bodyPr/>
                    <a:lstStyle/>
                    <a:p>
                      <a:r>
                        <a:rPr lang="fi-FI" sz="2400" dirty="0"/>
                        <a:t>Esitys</a:t>
                      </a:r>
                    </a:p>
                  </a:txBody>
                  <a:tcPr/>
                </a:tc>
                <a:extLst>
                  <a:ext uri="{0D108BD9-81ED-4DB2-BD59-A6C34878D82A}">
                    <a16:rowId xmlns:a16="http://schemas.microsoft.com/office/drawing/2014/main" val="2196967700"/>
                  </a:ext>
                </a:extLst>
              </a:tr>
              <a:tr h="20010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b="1" kern="1200" dirty="0">
                        <a:solidFill>
                          <a:schemeClr val="dk1"/>
                        </a:solidFill>
                        <a:effectLst/>
                        <a:latin typeface="+mn-lt"/>
                        <a:ea typeface="+mn-ea"/>
                        <a:cs typeface="+mn-cs"/>
                      </a:endParaRPr>
                    </a:p>
                    <a:p>
                      <a:r>
                        <a:rPr lang="fi-FI" sz="1100" b="1" dirty="0"/>
                        <a:t>Sopimusvuori ry</a:t>
                      </a:r>
                    </a:p>
                    <a:p>
                      <a:endParaRPr lang="fi-FI" sz="1100" b="1" dirty="0"/>
                    </a:p>
                    <a:p>
                      <a:endParaRPr lang="fi-FI" sz="1100" b="1" dirty="0"/>
                    </a:p>
                    <a:p>
                      <a:r>
                        <a:rPr lang="fi-FI" sz="1100" b="1" dirty="0"/>
                        <a:t>Elä(i)n mukana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50" kern="1200" dirty="0">
                          <a:solidFill>
                            <a:schemeClr val="dk1"/>
                          </a:solidFill>
                          <a:effectLst/>
                          <a:latin typeface="+mn-lt"/>
                          <a:ea typeface="+mn-ea"/>
                          <a:cs typeface="+mn-cs"/>
                        </a:rPr>
                        <a:t>Toiminta on nuorten arkea tukevaa, osallisuutta vahvistavaa ja hyvinvointia edistävää. Toiminta </a:t>
                      </a:r>
                      <a:r>
                        <a:rPr lang="fi-FI" sz="1050" kern="1200" dirty="0">
                          <a:solidFill>
                            <a:schemeClr val="dk1"/>
                          </a:solidFill>
                          <a:effectLst/>
                          <a:highlight>
                            <a:srgbClr val="FFFF00"/>
                          </a:highlight>
                          <a:latin typeface="+mn-lt"/>
                          <a:ea typeface="+mn-ea"/>
                          <a:cs typeface="+mn-cs"/>
                        </a:rPr>
                        <a:t>vahvistaa nuorten kuntoutumista ja luo edellytyksiä opiskelu- ja työllistymispoluille</a:t>
                      </a:r>
                      <a:r>
                        <a:rPr lang="fi-FI" sz="1050" kern="1200" dirty="0">
                          <a:solidFill>
                            <a:schemeClr val="dk1"/>
                          </a:solidFill>
                          <a:effectLst/>
                          <a:latin typeface="+mn-lt"/>
                          <a:ea typeface="+mn-ea"/>
                          <a:cs typeface="+mn-cs"/>
                        </a:rPr>
                        <a:t> eläinavusteisesti toteutettavalla, mielekkäällä toiminnalla. Vuodessa tarjotaan kolme erillistä ryhmää, jotka kestävät kolme kuukautta kerrallaan. Toiminnassa tarjotaan myös mahdollisuutta 1-2 työkokeilijalle jokaisen ryhmäjakson aikana. </a:t>
                      </a:r>
                    </a:p>
                  </a:txBody>
                  <a:tcPr/>
                </a:tc>
                <a:tc>
                  <a:txBody>
                    <a:bodyPr/>
                    <a:lstStyle/>
                    <a:p>
                      <a:r>
                        <a:rPr lang="fi-FI" sz="1050" kern="1200" dirty="0">
                          <a:solidFill>
                            <a:schemeClr val="dk1"/>
                          </a:solidFill>
                          <a:effectLst/>
                          <a:latin typeface="+mn-lt"/>
                          <a:ea typeface="+mn-ea"/>
                          <a:cs typeface="+mn-cs"/>
                        </a:rPr>
                        <a:t>Tavoitteena on eläinavusteisen toiminnan avulla lisätä haasteellisessa elämäntilanteessa olevien nuorten osallisuutta ja tuottaa uudenlaisia elämyksiä, vahvistaen nuorten elämänhallintaa ja sosiaalisuutta luoden näin edellytykset koulutukseen ja työelämään. Erityisesti toiminnalla </a:t>
                      </a:r>
                      <a:r>
                        <a:rPr lang="fi-FI" sz="1050" kern="1200" dirty="0">
                          <a:solidFill>
                            <a:schemeClr val="dk1"/>
                          </a:solidFill>
                          <a:effectLst/>
                          <a:highlight>
                            <a:srgbClr val="FFFF00"/>
                          </a:highlight>
                          <a:latin typeface="+mn-lt"/>
                          <a:ea typeface="+mn-ea"/>
                          <a:cs typeface="+mn-cs"/>
                        </a:rPr>
                        <a:t>pyritään vahvistamaan sellaisten nuorten mielenterveyttä ja hyvinvointia, joilla on vielä matkaa ennen työelämään suuntautumista. </a:t>
                      </a:r>
                      <a:endParaRPr lang="fi-FI" sz="1050" dirty="0">
                        <a:highlight>
                          <a:srgbClr val="FFFF00"/>
                        </a:highlight>
                      </a:endParaRPr>
                    </a:p>
                  </a:txBody>
                  <a:tcPr/>
                </a:tc>
                <a:tc>
                  <a:txBody>
                    <a:bodyPr/>
                    <a:lstStyle/>
                    <a:p>
                      <a:r>
                        <a:rPr lang="fi-FI" sz="1100" dirty="0"/>
                        <a:t>25 000 €</a:t>
                      </a:r>
                    </a:p>
                    <a:p>
                      <a:r>
                        <a:rPr lang="fi-FI" sz="1100" dirty="0"/>
                        <a:t>(Omarahoitusosuus 0€)</a:t>
                      </a:r>
                    </a:p>
                    <a:p>
                      <a:endParaRPr lang="fi-FI" sz="1100" dirty="0"/>
                    </a:p>
                    <a:p>
                      <a:r>
                        <a:rPr lang="fi-FI" sz="1100" b="1" dirty="0"/>
                        <a:t>30 nuorta</a:t>
                      </a:r>
                    </a:p>
                  </a:txBody>
                  <a:tcPr/>
                </a:tc>
                <a:tc>
                  <a:txBody>
                    <a:bodyPr/>
                    <a:lstStyle/>
                    <a:p>
                      <a:r>
                        <a:rPr lang="fi-FI" sz="1100" b="1" dirty="0"/>
                        <a:t>0€</a:t>
                      </a:r>
                    </a:p>
                    <a:p>
                      <a:endParaRPr lang="fi-FI"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b="0" dirty="0"/>
                        <a:t>Työllistymistä edistävä hanke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b="0" dirty="0"/>
                        <a:t>(pisteet 17)</a:t>
                      </a:r>
                    </a:p>
                  </a:txBody>
                  <a:tcPr/>
                </a:tc>
                <a:extLst>
                  <a:ext uri="{0D108BD9-81ED-4DB2-BD59-A6C34878D82A}">
                    <a16:rowId xmlns:a16="http://schemas.microsoft.com/office/drawing/2014/main" val="2698032788"/>
                  </a:ext>
                </a:extLst>
              </a:tr>
              <a:tr h="21602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b="1"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b="1" kern="1200" dirty="0" err="1">
                          <a:solidFill>
                            <a:schemeClr val="dk1"/>
                          </a:solidFill>
                          <a:effectLst/>
                          <a:latin typeface="+mn-lt"/>
                          <a:ea typeface="+mn-ea"/>
                          <a:cs typeface="+mn-cs"/>
                        </a:rPr>
                        <a:t>TamRoma</a:t>
                      </a:r>
                      <a:r>
                        <a:rPr lang="fi-FI" sz="1100" b="1" kern="1200" dirty="0">
                          <a:solidFill>
                            <a:schemeClr val="dk1"/>
                          </a:solidFill>
                          <a:effectLst/>
                          <a:latin typeface="+mn-lt"/>
                          <a:ea typeface="+mn-ea"/>
                          <a:cs typeface="+mn-cs"/>
                        </a:rPr>
                        <a:t> 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b="1"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b="1" kern="1200" dirty="0" err="1">
                          <a:solidFill>
                            <a:schemeClr val="dk1"/>
                          </a:solidFill>
                          <a:effectLst/>
                          <a:latin typeface="+mn-lt"/>
                          <a:ea typeface="+mn-ea"/>
                          <a:cs typeface="+mn-cs"/>
                        </a:rPr>
                        <a:t>It´s</a:t>
                      </a:r>
                      <a:r>
                        <a:rPr lang="fi-FI" sz="1100" b="1" kern="1200" dirty="0">
                          <a:solidFill>
                            <a:schemeClr val="dk1"/>
                          </a:solidFill>
                          <a:effectLst/>
                          <a:latin typeface="+mn-lt"/>
                          <a:ea typeface="+mn-ea"/>
                          <a:cs typeface="+mn-cs"/>
                        </a:rPr>
                        <a:t> </a:t>
                      </a:r>
                      <a:r>
                        <a:rPr lang="fi-FI" sz="1100" b="1" kern="1200" dirty="0" err="1">
                          <a:solidFill>
                            <a:schemeClr val="dk1"/>
                          </a:solidFill>
                          <a:effectLst/>
                          <a:latin typeface="+mn-lt"/>
                          <a:ea typeface="+mn-ea"/>
                          <a:cs typeface="+mn-cs"/>
                        </a:rPr>
                        <a:t>Possible</a:t>
                      </a:r>
                      <a:endParaRPr lang="fi-FI" sz="1100" kern="1200" dirty="0">
                        <a:solidFill>
                          <a:schemeClr val="dk1"/>
                        </a:solidFill>
                        <a:effectLst/>
                        <a:latin typeface="+mn-lt"/>
                        <a:ea typeface="+mn-ea"/>
                        <a:cs typeface="+mn-cs"/>
                      </a:endParaRPr>
                    </a:p>
                  </a:txBody>
                  <a:tcPr/>
                </a:tc>
                <a:tc>
                  <a:txBody>
                    <a:bodyPr/>
                    <a:lstStyle/>
                    <a:p>
                      <a:r>
                        <a:rPr lang="fi-FI" sz="1050" kern="1200" dirty="0">
                          <a:solidFill>
                            <a:schemeClr val="dk1"/>
                          </a:solidFill>
                          <a:effectLst/>
                          <a:latin typeface="+mn-lt"/>
                          <a:ea typeface="+mn-ea"/>
                          <a:cs typeface="+mn-cs"/>
                        </a:rPr>
                        <a:t>Hanke tarjoaa </a:t>
                      </a:r>
                      <a:r>
                        <a:rPr lang="fi-FI" sz="1050" kern="1200" dirty="0">
                          <a:solidFill>
                            <a:schemeClr val="dk1"/>
                          </a:solidFill>
                          <a:effectLst/>
                          <a:highlight>
                            <a:srgbClr val="FFFF00"/>
                          </a:highlight>
                          <a:latin typeface="+mn-lt"/>
                          <a:ea typeface="+mn-ea"/>
                          <a:cs typeface="+mn-cs"/>
                        </a:rPr>
                        <a:t>ohjausta romaninuorten koulutuksissa </a:t>
                      </a:r>
                      <a:r>
                        <a:rPr lang="fi-FI" sz="1050" kern="1200" dirty="0">
                          <a:solidFill>
                            <a:schemeClr val="dk1"/>
                          </a:solidFill>
                          <a:effectLst/>
                          <a:latin typeface="+mn-lt"/>
                          <a:ea typeface="+mn-ea"/>
                          <a:cs typeface="+mn-cs"/>
                        </a:rPr>
                        <a:t>ja </a:t>
                      </a:r>
                      <a:r>
                        <a:rPr lang="fi-FI" sz="1050" kern="1200" dirty="0">
                          <a:solidFill>
                            <a:schemeClr val="dk1"/>
                          </a:solidFill>
                          <a:effectLst/>
                          <a:highlight>
                            <a:srgbClr val="FFFF00"/>
                          </a:highlight>
                          <a:latin typeface="+mn-lt"/>
                          <a:ea typeface="+mn-ea"/>
                          <a:cs typeface="+mn-cs"/>
                        </a:rPr>
                        <a:t>työllistymisessä</a:t>
                      </a:r>
                      <a:r>
                        <a:rPr lang="fi-FI" sz="1050" kern="1200" dirty="0">
                          <a:solidFill>
                            <a:schemeClr val="dk1"/>
                          </a:solidFill>
                          <a:effectLst/>
                          <a:latin typeface="+mn-lt"/>
                          <a:ea typeface="+mn-ea"/>
                          <a:cs typeface="+mn-cs"/>
                        </a:rPr>
                        <a:t> sekä tukee heitä selviytymään tulevaisuuden haasteista ja tavoitteista. Tarkoitettu nuorille, joilla on puutteita opiskeluissa, työllistymisessä sekä oman elämänhallinnassa. Hanke antaa palveluneuvontaa ja tekee yksilö- ja ryhmäohjausta. Toiminta edistää julkisen ja kolmannen sektorin tuloksellista yhteistyötä kohderyhmän parissa. Hanke tiivistää yhtistyötä </a:t>
                      </a:r>
                      <a:r>
                        <a:rPr lang="fi-FI" sz="1050" kern="1200" dirty="0" err="1">
                          <a:solidFill>
                            <a:schemeClr val="dk1"/>
                          </a:solidFill>
                          <a:effectLst/>
                          <a:latin typeface="+mn-lt"/>
                          <a:ea typeface="+mn-ea"/>
                          <a:cs typeface="+mn-cs"/>
                        </a:rPr>
                        <a:t>Tre:n</a:t>
                      </a:r>
                      <a:r>
                        <a:rPr lang="fi-FI" sz="1050" kern="1200" dirty="0">
                          <a:solidFill>
                            <a:schemeClr val="dk1"/>
                          </a:solidFill>
                          <a:effectLst/>
                          <a:latin typeface="+mn-lt"/>
                          <a:ea typeface="+mn-ea"/>
                          <a:cs typeface="+mn-cs"/>
                        </a:rPr>
                        <a:t> kaupungin ja eri virkatahojen kanssa. </a:t>
                      </a:r>
                    </a:p>
                  </a:txBody>
                  <a:tcPr/>
                </a:tc>
                <a:tc>
                  <a:txBody>
                    <a:bodyPr/>
                    <a:lstStyle/>
                    <a:p>
                      <a:r>
                        <a:rPr lang="fi-FI" sz="1050" kern="1200" dirty="0">
                          <a:solidFill>
                            <a:schemeClr val="dk1"/>
                          </a:solidFill>
                          <a:effectLst/>
                          <a:latin typeface="+mn-lt"/>
                          <a:ea typeface="+mn-ea"/>
                          <a:cs typeface="+mn-cs"/>
                        </a:rPr>
                        <a:t>Hanke </a:t>
                      </a:r>
                      <a:r>
                        <a:rPr lang="fi-FI" sz="1050" kern="1200" dirty="0">
                          <a:solidFill>
                            <a:schemeClr val="dk1"/>
                          </a:solidFill>
                          <a:effectLst/>
                          <a:highlight>
                            <a:srgbClr val="FFFF00"/>
                          </a:highlight>
                          <a:latin typeface="+mn-lt"/>
                          <a:ea typeface="+mn-ea"/>
                          <a:cs typeface="+mn-cs"/>
                        </a:rPr>
                        <a:t>ehkäisee romaninuorten </a:t>
                      </a:r>
                      <a:r>
                        <a:rPr lang="fi-FI" sz="1050" kern="1200" dirty="0">
                          <a:solidFill>
                            <a:schemeClr val="dk1"/>
                          </a:solidFill>
                          <a:effectLst/>
                          <a:latin typeface="+mn-lt"/>
                          <a:ea typeface="+mn-ea"/>
                          <a:cs typeface="+mn-cs"/>
                        </a:rPr>
                        <a:t>ja koko romanivähemmistön </a:t>
                      </a:r>
                      <a:r>
                        <a:rPr lang="fi-FI" sz="1050" kern="1200" dirty="0">
                          <a:solidFill>
                            <a:schemeClr val="dk1"/>
                          </a:solidFill>
                          <a:effectLst/>
                          <a:highlight>
                            <a:srgbClr val="FFFF00"/>
                          </a:highlight>
                          <a:latin typeface="+mn-lt"/>
                          <a:ea typeface="+mn-ea"/>
                          <a:cs typeface="+mn-cs"/>
                        </a:rPr>
                        <a:t>syrjäytymistä</a:t>
                      </a:r>
                      <a:r>
                        <a:rPr lang="fi-FI" sz="1050" kern="1200" dirty="0">
                          <a:solidFill>
                            <a:schemeClr val="dk1"/>
                          </a:solidFill>
                          <a:effectLst/>
                          <a:latin typeface="+mn-lt"/>
                          <a:ea typeface="+mn-ea"/>
                          <a:cs typeface="+mn-cs"/>
                        </a:rPr>
                        <a:t>. </a:t>
                      </a:r>
                      <a:r>
                        <a:rPr lang="fi-FI" sz="1050" kern="1200" dirty="0">
                          <a:solidFill>
                            <a:schemeClr val="dk1"/>
                          </a:solidFill>
                          <a:effectLst/>
                          <a:highlight>
                            <a:srgbClr val="FFFF00"/>
                          </a:highlight>
                          <a:latin typeface="+mn-lt"/>
                          <a:ea typeface="+mn-ea"/>
                          <a:cs typeface="+mn-cs"/>
                        </a:rPr>
                        <a:t>Edistää yhdenvertaisuutta</a:t>
                      </a:r>
                      <a:r>
                        <a:rPr lang="fi-FI" sz="1050" kern="1200" dirty="0">
                          <a:solidFill>
                            <a:schemeClr val="dk1"/>
                          </a:solidFill>
                          <a:effectLst/>
                          <a:latin typeface="+mn-lt"/>
                          <a:ea typeface="+mn-ea"/>
                          <a:cs typeface="+mn-cs"/>
                        </a:rPr>
                        <a:t>. Romaneiden työllistymisprosentti laskee 50%:n. Nuorten saavat </a:t>
                      </a:r>
                      <a:r>
                        <a:rPr lang="fi-FI" sz="1050" kern="1200" dirty="0">
                          <a:solidFill>
                            <a:schemeClr val="dk1"/>
                          </a:solidFill>
                          <a:effectLst/>
                          <a:highlight>
                            <a:srgbClr val="FFFF00"/>
                          </a:highlight>
                          <a:latin typeface="+mn-lt"/>
                          <a:ea typeface="+mn-ea"/>
                          <a:cs typeface="+mn-cs"/>
                        </a:rPr>
                        <a:t>lisää </a:t>
                      </a:r>
                      <a:r>
                        <a:rPr lang="fi-FI" sz="1050" kern="1200" dirty="0" err="1">
                          <a:solidFill>
                            <a:schemeClr val="dk1"/>
                          </a:solidFill>
                          <a:effectLst/>
                          <a:highlight>
                            <a:srgbClr val="FFFF00"/>
                          </a:highlight>
                          <a:latin typeface="+mn-lt"/>
                          <a:ea typeface="+mn-ea"/>
                          <a:cs typeface="+mn-cs"/>
                        </a:rPr>
                        <a:t>tykokemusta</a:t>
                      </a:r>
                      <a:r>
                        <a:rPr lang="fi-FI" sz="1050" kern="1200" dirty="0">
                          <a:solidFill>
                            <a:schemeClr val="dk1"/>
                          </a:solidFill>
                          <a:effectLst/>
                          <a:highlight>
                            <a:srgbClr val="FFFF00"/>
                          </a:highlight>
                          <a:latin typeface="+mn-lt"/>
                          <a:ea typeface="+mn-ea"/>
                          <a:cs typeface="+mn-cs"/>
                        </a:rPr>
                        <a:t> </a:t>
                      </a:r>
                      <a:r>
                        <a:rPr lang="fi-FI" sz="1050" kern="1200" dirty="0">
                          <a:solidFill>
                            <a:schemeClr val="dk1"/>
                          </a:solidFill>
                          <a:effectLst/>
                          <a:latin typeface="+mn-lt"/>
                          <a:ea typeface="+mn-ea"/>
                          <a:cs typeface="+mn-cs"/>
                        </a:rPr>
                        <a:t>ja </a:t>
                      </a:r>
                      <a:r>
                        <a:rPr lang="fi-FI" sz="1050" kern="1200" dirty="0">
                          <a:solidFill>
                            <a:schemeClr val="dk1"/>
                          </a:solidFill>
                          <a:effectLst/>
                          <a:highlight>
                            <a:srgbClr val="FFFF00"/>
                          </a:highlight>
                          <a:latin typeface="+mn-lt"/>
                          <a:ea typeface="+mn-ea"/>
                          <a:cs typeface="+mn-cs"/>
                        </a:rPr>
                        <a:t>mahdollisen ammatin </a:t>
                      </a:r>
                      <a:r>
                        <a:rPr lang="fi-FI" sz="1050" kern="1200" dirty="0">
                          <a:solidFill>
                            <a:schemeClr val="dk1"/>
                          </a:solidFill>
                          <a:effectLst/>
                          <a:latin typeface="+mn-lt"/>
                          <a:ea typeface="+mn-ea"/>
                          <a:cs typeface="+mn-cs"/>
                        </a:rPr>
                        <a:t>sekä hanke voimaannuttaa nuoria kohtaamaan tulevaisuuden haasteet sekä lisää psykososiaalista elämää ja -taitoja. Lisää tietoutta romanikulttuurista ja vanhat negatiiviset ennakkoluulot vähenevät. Näistä asioista hyötyvät koko yhteiskunta. </a:t>
                      </a:r>
                    </a:p>
                  </a:txBody>
                  <a:tcPr/>
                </a:tc>
                <a:tc>
                  <a:txBody>
                    <a:bodyPr/>
                    <a:lstStyle/>
                    <a:p>
                      <a:r>
                        <a:rPr lang="fi-FI" sz="1100" dirty="0"/>
                        <a:t>30 000€</a:t>
                      </a:r>
                    </a:p>
                    <a:p>
                      <a:r>
                        <a:rPr lang="fi-FI" sz="1100" dirty="0"/>
                        <a:t>(Omarahoitusosuus 2 300€)</a:t>
                      </a:r>
                    </a:p>
                    <a:p>
                      <a:endParaRPr lang="fi-FI" sz="1100" dirty="0"/>
                    </a:p>
                    <a:p>
                      <a:r>
                        <a:rPr lang="fi-FI" sz="1100" b="1" dirty="0"/>
                        <a:t>10 nuorta</a:t>
                      </a:r>
                    </a:p>
                  </a:txBody>
                  <a:tcPr/>
                </a:tc>
                <a:tc>
                  <a:txBody>
                    <a:bodyPr/>
                    <a:lstStyle/>
                    <a:p>
                      <a:r>
                        <a:rPr lang="fi-FI" sz="1100" b="1" dirty="0"/>
                        <a:t>0€</a:t>
                      </a:r>
                    </a:p>
                    <a:p>
                      <a:endParaRPr lang="fi-FI"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b="0" dirty="0"/>
                        <a:t>Työllistymistä edistävä hanke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b="0" dirty="0"/>
                        <a:t>(pisteet 16)</a:t>
                      </a:r>
                    </a:p>
                  </a:txBody>
                  <a:tcPr/>
                </a:tc>
                <a:extLst>
                  <a:ext uri="{0D108BD9-81ED-4DB2-BD59-A6C34878D82A}">
                    <a16:rowId xmlns:a16="http://schemas.microsoft.com/office/drawing/2014/main" val="2928351276"/>
                  </a:ext>
                </a:extLst>
              </a:tr>
              <a:tr h="1561878">
                <a:tc>
                  <a:txBody>
                    <a:bodyPr/>
                    <a:lstStyle/>
                    <a:p>
                      <a:endParaRPr lang="fi-FI" sz="1100" b="1" kern="1200" dirty="0">
                        <a:solidFill>
                          <a:schemeClr val="dk1"/>
                        </a:solidFill>
                        <a:effectLst/>
                        <a:latin typeface="+mn-lt"/>
                        <a:ea typeface="+mn-ea"/>
                        <a:cs typeface="+mn-cs"/>
                      </a:endParaRPr>
                    </a:p>
                    <a:p>
                      <a:r>
                        <a:rPr lang="fi-FI" sz="1100" b="1" kern="1200" dirty="0">
                          <a:solidFill>
                            <a:schemeClr val="dk1"/>
                          </a:solidFill>
                          <a:effectLst/>
                          <a:latin typeface="+mn-lt"/>
                          <a:ea typeface="+mn-ea"/>
                          <a:cs typeface="+mn-cs"/>
                        </a:rPr>
                        <a:t>YAD ry</a:t>
                      </a:r>
                    </a:p>
                    <a:p>
                      <a:endParaRPr lang="fi-FI" sz="1100" b="1" kern="1200" dirty="0">
                        <a:solidFill>
                          <a:schemeClr val="dk1"/>
                        </a:solidFill>
                        <a:effectLst/>
                        <a:latin typeface="+mn-lt"/>
                        <a:ea typeface="+mn-ea"/>
                        <a:cs typeface="+mn-cs"/>
                      </a:endParaRPr>
                    </a:p>
                    <a:p>
                      <a:r>
                        <a:rPr lang="fi-FI" sz="1100" b="1" kern="1200" dirty="0">
                          <a:solidFill>
                            <a:schemeClr val="dk1"/>
                          </a:solidFill>
                          <a:effectLst/>
                          <a:latin typeface="+mn-lt"/>
                          <a:ea typeface="+mn-ea"/>
                          <a:cs typeface="+mn-cs"/>
                        </a:rPr>
                        <a:t>Selvä reivaaja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50" kern="1200" dirty="0">
                          <a:solidFill>
                            <a:schemeClr val="dk1"/>
                          </a:solidFill>
                          <a:effectLst/>
                          <a:latin typeface="+mn-lt"/>
                          <a:ea typeface="+mn-ea"/>
                          <a:cs typeface="+mn-cs"/>
                        </a:rPr>
                        <a:t>Selvä reivaaja-yhteisön muodostaminen. Selvä reivaaja-yhteisö on yhteisö nuorille aikuisille, jotka haluavat käydä </a:t>
                      </a:r>
                      <a:r>
                        <a:rPr lang="fi-FI" sz="1050" kern="1200" dirty="0">
                          <a:solidFill>
                            <a:schemeClr val="dk1"/>
                          </a:solidFill>
                          <a:effectLst/>
                          <a:highlight>
                            <a:srgbClr val="FFFF00"/>
                          </a:highlight>
                          <a:latin typeface="+mn-lt"/>
                          <a:ea typeface="+mn-ea"/>
                          <a:cs typeface="+mn-cs"/>
                        </a:rPr>
                        <a:t>nauttimassa konemusiikista ja tanssimisesta ilman päihteiden käyttöä</a:t>
                      </a:r>
                      <a:r>
                        <a:rPr lang="fi-FI" sz="1050" kern="1200" dirty="0">
                          <a:solidFill>
                            <a:schemeClr val="dk1"/>
                          </a:solidFill>
                          <a:effectLst/>
                          <a:latin typeface="+mn-lt"/>
                          <a:ea typeface="+mn-ea"/>
                          <a:cs typeface="+mn-cs"/>
                        </a:rPr>
                        <a:t> ja tämän lisäksi haluavat olla luomassa reiveistä turvallisemman tilan myös muille osallistujille.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50" kern="1200" dirty="0">
                          <a:solidFill>
                            <a:schemeClr val="dk1"/>
                          </a:solidFill>
                          <a:effectLst/>
                          <a:latin typeface="+mn-lt"/>
                          <a:ea typeface="+mn-ea"/>
                          <a:cs typeface="+mn-cs"/>
                        </a:rPr>
                        <a:t>Selvä reivaaja -yhteisö tarjoaa siihen kuuluville nuorille aikuisille </a:t>
                      </a:r>
                      <a:r>
                        <a:rPr lang="fi-FI" sz="1050" kern="1200" dirty="0">
                          <a:solidFill>
                            <a:schemeClr val="dk1"/>
                          </a:solidFill>
                          <a:effectLst/>
                          <a:highlight>
                            <a:srgbClr val="FFFF00"/>
                          </a:highlight>
                          <a:latin typeface="+mn-lt"/>
                          <a:ea typeface="+mn-ea"/>
                          <a:cs typeface="+mn-cs"/>
                        </a:rPr>
                        <a:t>tukea päihteettömään toimintaan.</a:t>
                      </a:r>
                      <a:r>
                        <a:rPr lang="fi-FI" sz="1050" kern="1200" dirty="0">
                          <a:solidFill>
                            <a:schemeClr val="dk1"/>
                          </a:solidFill>
                          <a:effectLst/>
                          <a:latin typeface="+mn-lt"/>
                          <a:ea typeface="+mn-ea"/>
                          <a:cs typeface="+mn-cs"/>
                        </a:rPr>
                        <a:t> Lisäksi yhteisö vaikuttaa muihin reivaajiin näyttämällä mallia päihteettömästä tavasta nauttia reiveistä </a:t>
                      </a:r>
                      <a:endParaRPr lang="fi-FI" sz="105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050" kern="1200" dirty="0">
                        <a:solidFill>
                          <a:schemeClr val="dk1"/>
                        </a:solidFill>
                        <a:effectLst/>
                        <a:latin typeface="+mn-lt"/>
                        <a:ea typeface="+mn-ea"/>
                        <a:cs typeface="+mn-cs"/>
                      </a:endParaRPr>
                    </a:p>
                  </a:txBody>
                  <a:tcPr/>
                </a:tc>
                <a:tc>
                  <a:txBody>
                    <a:bodyPr/>
                    <a:lstStyle/>
                    <a:p>
                      <a:r>
                        <a:rPr lang="fi-FI" sz="1050" dirty="0"/>
                        <a:t>30 000€</a:t>
                      </a:r>
                    </a:p>
                    <a:p>
                      <a:endParaRPr lang="fi-FI" sz="1050" dirty="0"/>
                    </a:p>
                    <a:p>
                      <a:r>
                        <a:rPr lang="fi-FI" sz="1050" dirty="0"/>
                        <a:t>(Omarahoitusosuus 7 000€)</a:t>
                      </a:r>
                    </a:p>
                    <a:p>
                      <a:endParaRPr lang="fi-FI" sz="1050" dirty="0"/>
                    </a:p>
                    <a:p>
                      <a:r>
                        <a:rPr lang="fi-FI" sz="1050" b="1" dirty="0"/>
                        <a:t>220 nuorta</a:t>
                      </a:r>
                    </a:p>
                    <a:p>
                      <a:endParaRPr lang="fi-FI" sz="1050" dirty="0"/>
                    </a:p>
                  </a:txBody>
                  <a:tcPr/>
                </a:tc>
                <a:tc>
                  <a:txBody>
                    <a:bodyPr/>
                    <a:lstStyle/>
                    <a:p>
                      <a:r>
                        <a:rPr lang="fi-FI" sz="1100" b="1" dirty="0"/>
                        <a:t>0 €</a:t>
                      </a:r>
                    </a:p>
                    <a:p>
                      <a:endParaRPr lang="fi-FI" sz="1100" b="1" dirty="0"/>
                    </a:p>
                    <a:p>
                      <a:r>
                        <a:rPr lang="fi-FI" sz="1100" b="0" dirty="0"/>
                        <a:t>Hyvinvointia edistävä hanke</a:t>
                      </a:r>
                    </a:p>
                    <a:p>
                      <a:endParaRPr lang="fi-FI" sz="1100" b="0" dirty="0"/>
                    </a:p>
                    <a:p>
                      <a:r>
                        <a:rPr lang="fi-FI" sz="1100" b="0" dirty="0"/>
                        <a:t>(pisteet 16)</a:t>
                      </a:r>
                    </a:p>
                    <a:p>
                      <a:endParaRPr lang="fi-FI" sz="1100" b="1" dirty="0"/>
                    </a:p>
                  </a:txBody>
                  <a:tcPr/>
                </a:tc>
                <a:extLst>
                  <a:ext uri="{0D108BD9-81ED-4DB2-BD59-A6C34878D82A}">
                    <a16:rowId xmlns:a16="http://schemas.microsoft.com/office/drawing/2014/main" val="3246174398"/>
                  </a:ext>
                </a:extLst>
              </a:tr>
            </a:tbl>
          </a:graphicData>
        </a:graphic>
      </p:graphicFrame>
    </p:spTree>
    <p:extLst>
      <p:ext uri="{BB962C8B-B14F-4D97-AF65-F5344CB8AC3E}">
        <p14:creationId xmlns:p14="http://schemas.microsoft.com/office/powerpoint/2010/main" val="2792961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86AD577B-FC55-EEA2-8281-51252DE23CD9}"/>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9320EA-10A2-4D80-97F4-B5438742DBB6}" type="datetime1">
              <a:rPr kumimoji="0" lang="fi-FI" sz="1200" b="0" i="0" u="none" strike="noStrike" kern="1200" cap="none" spc="0" normalizeH="0" baseline="0" noProof="0" smtClean="0">
                <a:ln>
                  <a:noFill/>
                </a:ln>
                <a:solidFill>
                  <a:srgbClr val="212121">
                    <a:lumMod val="75000"/>
                    <a:lumOff val="2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14.12.2023</a:t>
            </a:fld>
            <a:endParaRPr kumimoji="0" lang="fi-FI" sz="1200" b="0" i="0" u="none" strike="noStrike" kern="1200" cap="none" spc="0" normalizeH="0" baseline="0" noProof="0">
              <a:ln>
                <a:noFill/>
              </a:ln>
              <a:solidFill>
                <a:srgbClr val="212121">
                  <a:lumMod val="75000"/>
                  <a:lumOff val="25000"/>
                </a:srgbClr>
              </a:solidFill>
              <a:effectLst/>
              <a:uLnTx/>
              <a:uFillTx/>
              <a:latin typeface="Calibri" panose="020F0502020204030204"/>
              <a:ea typeface="+mn-ea"/>
              <a:cs typeface="+mn-cs"/>
            </a:endParaRPr>
          </a:p>
        </p:txBody>
      </p:sp>
      <p:sp>
        <p:nvSpPr>
          <p:cNvPr id="5" name="Dian numeron paikkamerkki 4">
            <a:extLst>
              <a:ext uri="{FF2B5EF4-FFF2-40B4-BE49-F238E27FC236}">
                <a16:creationId xmlns:a16="http://schemas.microsoft.com/office/drawing/2014/main" id="{23DE2FF2-3A30-4F74-F327-5D000F35C9A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EE06F1-2D77-A44E-97FA-F679B9CB76D5}" type="slidenum">
              <a:rPr kumimoji="0" lang="fi-FI" sz="1200" b="0" i="0" u="none" strike="noStrike" kern="1200" cap="none" spc="0" normalizeH="0" baseline="0" noProof="0" smtClean="0">
                <a:ln>
                  <a:noFill/>
                </a:ln>
                <a:solidFill>
                  <a:srgbClr val="212121">
                    <a:lumMod val="75000"/>
                    <a:lumOff val="2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i-FI" sz="1200" b="0" i="0" u="none" strike="noStrike" kern="1200" cap="none" spc="0" normalizeH="0" baseline="0" noProof="0">
              <a:ln>
                <a:noFill/>
              </a:ln>
              <a:solidFill>
                <a:srgbClr val="212121">
                  <a:lumMod val="75000"/>
                  <a:lumOff val="25000"/>
                </a:srgbClr>
              </a:solidFill>
              <a:effectLst/>
              <a:uLnTx/>
              <a:uFillTx/>
              <a:latin typeface="Calibri" panose="020F0502020204030204"/>
              <a:ea typeface="+mn-ea"/>
              <a:cs typeface="+mn-cs"/>
            </a:endParaRPr>
          </a:p>
        </p:txBody>
      </p:sp>
      <p:graphicFrame>
        <p:nvGraphicFramePr>
          <p:cNvPr id="7" name="Taulukko 6">
            <a:extLst>
              <a:ext uri="{FF2B5EF4-FFF2-40B4-BE49-F238E27FC236}">
                <a16:creationId xmlns:a16="http://schemas.microsoft.com/office/drawing/2014/main" id="{20EC636A-B01D-BC79-49A9-DF5C3A2976BF}"/>
              </a:ext>
            </a:extLst>
          </p:cNvPr>
          <p:cNvGraphicFramePr>
            <a:graphicFrameLocks noGrp="1"/>
          </p:cNvGraphicFramePr>
          <p:nvPr>
            <p:extLst>
              <p:ext uri="{D42A27DB-BD31-4B8C-83A1-F6EECF244321}">
                <p14:modId xmlns:p14="http://schemas.microsoft.com/office/powerpoint/2010/main" val="3016268051"/>
              </p:ext>
            </p:extLst>
          </p:nvPr>
        </p:nvGraphicFramePr>
        <p:xfrm>
          <a:off x="0" y="850857"/>
          <a:ext cx="12191999" cy="4955583"/>
        </p:xfrm>
        <a:graphic>
          <a:graphicData uri="http://schemas.openxmlformats.org/drawingml/2006/table">
            <a:tbl>
              <a:tblPr firstRow="1" bandRow="1">
                <a:tableStyleId>{5C22544A-7EE6-4342-B048-85BDC9FD1C3A}</a:tableStyleId>
              </a:tblPr>
              <a:tblGrid>
                <a:gridCol w="1520518">
                  <a:extLst>
                    <a:ext uri="{9D8B030D-6E8A-4147-A177-3AD203B41FA5}">
                      <a16:colId xmlns:a16="http://schemas.microsoft.com/office/drawing/2014/main" val="2371292832"/>
                    </a:ext>
                  </a:extLst>
                </a:gridCol>
                <a:gridCol w="3428720">
                  <a:extLst>
                    <a:ext uri="{9D8B030D-6E8A-4147-A177-3AD203B41FA5}">
                      <a16:colId xmlns:a16="http://schemas.microsoft.com/office/drawing/2014/main" val="1501876977"/>
                    </a:ext>
                  </a:extLst>
                </a:gridCol>
                <a:gridCol w="4268899">
                  <a:extLst>
                    <a:ext uri="{9D8B030D-6E8A-4147-A177-3AD203B41FA5}">
                      <a16:colId xmlns:a16="http://schemas.microsoft.com/office/drawing/2014/main" val="377530781"/>
                    </a:ext>
                  </a:extLst>
                </a:gridCol>
                <a:gridCol w="1578708">
                  <a:extLst>
                    <a:ext uri="{9D8B030D-6E8A-4147-A177-3AD203B41FA5}">
                      <a16:colId xmlns:a16="http://schemas.microsoft.com/office/drawing/2014/main" val="1599234959"/>
                    </a:ext>
                  </a:extLst>
                </a:gridCol>
                <a:gridCol w="1395154">
                  <a:extLst>
                    <a:ext uri="{9D8B030D-6E8A-4147-A177-3AD203B41FA5}">
                      <a16:colId xmlns:a16="http://schemas.microsoft.com/office/drawing/2014/main" val="732805171"/>
                    </a:ext>
                  </a:extLst>
                </a:gridCol>
              </a:tblGrid>
              <a:tr h="980203">
                <a:tc>
                  <a:txBody>
                    <a:bodyPr/>
                    <a:lstStyle/>
                    <a:p>
                      <a:r>
                        <a:rPr lang="fi-FI" sz="2400" dirty="0"/>
                        <a:t>Hakija </a:t>
                      </a:r>
                    </a:p>
                  </a:txBody>
                  <a:tcPr/>
                </a:tc>
                <a:tc>
                  <a:txBody>
                    <a:bodyPr/>
                    <a:lstStyle/>
                    <a:p>
                      <a:r>
                        <a:rPr lang="fi-FI" sz="2400" dirty="0"/>
                        <a:t>Kuvaus</a:t>
                      </a:r>
                    </a:p>
                  </a:txBody>
                  <a:tcPr/>
                </a:tc>
                <a:tc>
                  <a:txBody>
                    <a:bodyPr/>
                    <a:lstStyle/>
                    <a:p>
                      <a:r>
                        <a:rPr lang="fi-FI" sz="2400" dirty="0"/>
                        <a:t>Tavoite</a:t>
                      </a:r>
                    </a:p>
                  </a:txBody>
                  <a:tcPr/>
                </a:tc>
                <a:tc>
                  <a:txBody>
                    <a:bodyPr/>
                    <a:lstStyle/>
                    <a:p>
                      <a:r>
                        <a:rPr lang="fi-FI" sz="2400" dirty="0"/>
                        <a:t>Haettu summa</a:t>
                      </a:r>
                    </a:p>
                  </a:txBody>
                  <a:tcPr/>
                </a:tc>
                <a:tc>
                  <a:txBody>
                    <a:bodyPr/>
                    <a:lstStyle/>
                    <a:p>
                      <a:r>
                        <a:rPr lang="fi-FI" sz="2400" dirty="0"/>
                        <a:t>Esitys</a:t>
                      </a:r>
                    </a:p>
                  </a:txBody>
                  <a:tcPr/>
                </a:tc>
                <a:extLst>
                  <a:ext uri="{0D108BD9-81ED-4DB2-BD59-A6C34878D82A}">
                    <a16:rowId xmlns:a16="http://schemas.microsoft.com/office/drawing/2014/main" val="1305155885"/>
                  </a:ext>
                </a:extLst>
              </a:tr>
              <a:tr h="20694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b="1"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b="1" kern="1200" dirty="0">
                          <a:solidFill>
                            <a:schemeClr val="dk1"/>
                          </a:solidFill>
                          <a:effectLst/>
                          <a:latin typeface="+mn-lt"/>
                          <a:ea typeface="+mn-ea"/>
                          <a:cs typeface="+mn-cs"/>
                        </a:rPr>
                        <a:t>Cyclo Project 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b="1"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b="1" kern="1200" dirty="0" err="1">
                          <a:solidFill>
                            <a:schemeClr val="dk1"/>
                          </a:solidFill>
                          <a:effectLst/>
                          <a:latin typeface="+mn-lt"/>
                          <a:ea typeface="+mn-ea"/>
                          <a:cs typeface="+mn-cs"/>
                        </a:rPr>
                        <a:t>GoStarup</a:t>
                      </a:r>
                      <a:r>
                        <a:rPr lang="fi-FI" sz="1100" b="1" kern="1200" dirty="0">
                          <a:solidFill>
                            <a:schemeClr val="dk1"/>
                          </a:solidFill>
                          <a:effectLst/>
                          <a:latin typeface="+mn-lt"/>
                          <a:ea typeface="+mn-ea"/>
                          <a:cs typeface="+mn-cs"/>
                        </a:rPr>
                        <a:t> – </a:t>
                      </a:r>
                      <a:r>
                        <a:rPr lang="fi-FI" sz="1100" b="1" kern="1200" dirty="0" err="1">
                          <a:solidFill>
                            <a:schemeClr val="dk1"/>
                          </a:solidFill>
                          <a:effectLst/>
                          <a:latin typeface="+mn-lt"/>
                          <a:ea typeface="+mn-ea"/>
                          <a:cs typeface="+mn-cs"/>
                        </a:rPr>
                        <a:t>Quality</a:t>
                      </a:r>
                      <a:r>
                        <a:rPr lang="fi-FI" sz="1100" b="1" kern="1200" dirty="0">
                          <a:solidFill>
                            <a:schemeClr val="dk1"/>
                          </a:solidFill>
                          <a:effectLst/>
                          <a:latin typeface="+mn-lt"/>
                          <a:ea typeface="+mn-ea"/>
                          <a:cs typeface="+mn-cs"/>
                        </a:rPr>
                        <a:t> </a:t>
                      </a:r>
                      <a:r>
                        <a:rPr lang="fi-FI" sz="1100" b="1" kern="1200" dirty="0" err="1">
                          <a:solidFill>
                            <a:schemeClr val="dk1"/>
                          </a:solidFill>
                          <a:effectLst/>
                          <a:latin typeface="+mn-lt"/>
                          <a:ea typeface="+mn-ea"/>
                          <a:cs typeface="+mn-cs"/>
                        </a:rPr>
                        <a:t>Employment</a:t>
                      </a:r>
                      <a:r>
                        <a:rPr lang="fi-FI" sz="1100" b="1" kern="1200" dirty="0">
                          <a:solidFill>
                            <a:schemeClr val="dk1"/>
                          </a:solidFill>
                          <a:effectLst/>
                          <a:latin typeface="+mn-lt"/>
                          <a:ea typeface="+mn-ea"/>
                          <a:cs typeface="+mn-cs"/>
                        </a:rPr>
                        <a:t> for </a:t>
                      </a:r>
                      <a:r>
                        <a:rPr lang="fi-FI" sz="1100" b="1" kern="1200" dirty="0" err="1">
                          <a:solidFill>
                            <a:schemeClr val="dk1"/>
                          </a:solidFill>
                          <a:effectLst/>
                          <a:latin typeface="+mn-lt"/>
                          <a:ea typeface="+mn-ea"/>
                          <a:cs typeface="+mn-cs"/>
                        </a:rPr>
                        <a:t>All</a:t>
                      </a:r>
                      <a:endParaRPr lang="fi-FI" sz="1100" b="1" kern="1200" dirty="0">
                        <a:solidFill>
                          <a:schemeClr val="dk1"/>
                        </a:solidFill>
                        <a:effectLst/>
                        <a:latin typeface="+mn-lt"/>
                        <a:ea typeface="+mn-ea"/>
                        <a:cs typeface="+mn-cs"/>
                      </a:endParaRPr>
                    </a:p>
                  </a:txBody>
                  <a:tcPr/>
                </a:tc>
                <a:tc>
                  <a:txBody>
                    <a:bodyPr/>
                    <a:lstStyle/>
                    <a:p>
                      <a:r>
                        <a:rPr lang="fi-FI" sz="1050" b="0" kern="1200" dirty="0">
                          <a:solidFill>
                            <a:schemeClr val="dk1"/>
                          </a:solidFill>
                          <a:effectLst/>
                          <a:latin typeface="+mn-lt"/>
                          <a:ea typeface="+mn-ea"/>
                          <a:cs typeface="+mn-cs"/>
                        </a:rPr>
                        <a:t>Hanke noudattaa Euroopan nuorisotavoitetta #7 "</a:t>
                      </a:r>
                      <a:r>
                        <a:rPr lang="fi-FI" sz="1050" b="0" kern="1200" dirty="0" err="1">
                          <a:solidFill>
                            <a:schemeClr val="dk1"/>
                          </a:solidFill>
                          <a:effectLst/>
                          <a:latin typeface="+mn-lt"/>
                          <a:ea typeface="+mn-ea"/>
                          <a:cs typeface="+mn-cs"/>
                        </a:rPr>
                        <a:t>Quality</a:t>
                      </a:r>
                      <a:r>
                        <a:rPr lang="fi-FI" sz="1050" b="0" kern="1200" dirty="0">
                          <a:solidFill>
                            <a:schemeClr val="dk1"/>
                          </a:solidFill>
                          <a:effectLst/>
                          <a:latin typeface="+mn-lt"/>
                          <a:ea typeface="+mn-ea"/>
                          <a:cs typeface="+mn-cs"/>
                        </a:rPr>
                        <a:t> </a:t>
                      </a:r>
                      <a:r>
                        <a:rPr lang="fi-FI" sz="1050" b="0" kern="1200" dirty="0" err="1">
                          <a:solidFill>
                            <a:schemeClr val="dk1"/>
                          </a:solidFill>
                          <a:effectLst/>
                          <a:latin typeface="+mn-lt"/>
                          <a:ea typeface="+mn-ea"/>
                          <a:cs typeface="+mn-cs"/>
                        </a:rPr>
                        <a:t>Employment</a:t>
                      </a:r>
                      <a:r>
                        <a:rPr lang="fi-FI" sz="1050" b="0" kern="1200" dirty="0">
                          <a:solidFill>
                            <a:schemeClr val="dk1"/>
                          </a:solidFill>
                          <a:effectLst/>
                          <a:latin typeface="+mn-lt"/>
                          <a:ea typeface="+mn-ea"/>
                          <a:cs typeface="+mn-cs"/>
                        </a:rPr>
                        <a:t> for </a:t>
                      </a:r>
                      <a:r>
                        <a:rPr lang="fi-FI" sz="1050" b="0" kern="1200" dirty="0" err="1">
                          <a:solidFill>
                            <a:schemeClr val="dk1"/>
                          </a:solidFill>
                          <a:effectLst/>
                          <a:latin typeface="+mn-lt"/>
                          <a:ea typeface="+mn-ea"/>
                          <a:cs typeface="+mn-cs"/>
                        </a:rPr>
                        <a:t>All</a:t>
                      </a:r>
                      <a:r>
                        <a:rPr lang="fi-FI" sz="1050" b="0" kern="1200" dirty="0">
                          <a:solidFill>
                            <a:schemeClr val="dk1"/>
                          </a:solidFill>
                          <a:effectLst/>
                          <a:latin typeface="+mn-lt"/>
                          <a:ea typeface="+mn-ea"/>
                          <a:cs typeface="+mn-cs"/>
                        </a:rPr>
                        <a:t>”. Hankkeen toimintoihin osallistuminen voi olla positiivinen vaikutus nuoren osallistujan mielenterveyteen, tarjoten heille tukevan ympäristön käsitellä ilmastonmuutoksen ja työllistymishaasteiden liittyviä ahdistuksia ja epävarmuuksia. </a:t>
                      </a:r>
                      <a:r>
                        <a:rPr lang="fi-FI" sz="1050" kern="1200" dirty="0">
                          <a:solidFill>
                            <a:schemeClr val="dk1"/>
                          </a:solidFill>
                          <a:effectLst/>
                          <a:latin typeface="+mn-lt"/>
                          <a:ea typeface="+mn-ea"/>
                          <a:cs typeface="+mn-cs"/>
                        </a:rPr>
                        <a:t>Painotus on yrittäjyydessä ja </a:t>
                      </a:r>
                      <a:r>
                        <a:rPr lang="fi-FI" sz="1050" kern="1200" dirty="0" err="1">
                          <a:solidFill>
                            <a:schemeClr val="dk1"/>
                          </a:solidFill>
                          <a:effectLst/>
                          <a:latin typeface="+mn-lt"/>
                          <a:ea typeface="+mn-ea"/>
                          <a:cs typeface="+mn-cs"/>
                        </a:rPr>
                        <a:t>stat</a:t>
                      </a:r>
                      <a:r>
                        <a:rPr lang="fi-FI" sz="1050" kern="1200" dirty="0">
                          <a:solidFill>
                            <a:schemeClr val="dk1"/>
                          </a:solidFill>
                          <a:effectLst/>
                          <a:latin typeface="+mn-lt"/>
                          <a:ea typeface="+mn-ea"/>
                          <a:cs typeface="+mn-cs"/>
                        </a:rPr>
                        <a:t>-</a:t>
                      </a:r>
                      <a:r>
                        <a:rPr lang="fi-FI" sz="1050" kern="1200" dirty="0" err="1">
                          <a:solidFill>
                            <a:schemeClr val="dk1"/>
                          </a:solidFill>
                          <a:effectLst/>
                          <a:latin typeface="+mn-lt"/>
                          <a:ea typeface="+mn-ea"/>
                          <a:cs typeface="+mn-cs"/>
                        </a:rPr>
                        <a:t>up</a:t>
                      </a:r>
                      <a:r>
                        <a:rPr lang="fi-FI" sz="1050" kern="1200" dirty="0">
                          <a:solidFill>
                            <a:schemeClr val="dk1"/>
                          </a:solidFill>
                          <a:effectLst/>
                          <a:latin typeface="+mn-lt"/>
                          <a:ea typeface="+mn-ea"/>
                          <a:cs typeface="+mn-cs"/>
                        </a:rPr>
                        <a:t>-koulutuksessa.  </a:t>
                      </a:r>
                      <a:endParaRPr lang="fi-FI" sz="105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50" b="0" kern="1200" dirty="0">
                          <a:solidFill>
                            <a:schemeClr val="dk1"/>
                          </a:solidFill>
                          <a:effectLst/>
                          <a:latin typeface="+mn-lt"/>
                          <a:ea typeface="+mn-ea"/>
                          <a:cs typeface="+mn-cs"/>
                        </a:rPr>
                        <a:t>Hankkeen tavoitteena on parantaa osallistujien työllistymistaitoja, mukaan lukien sekä kovat että pehmeät taidot.</a:t>
                      </a:r>
                      <a:r>
                        <a:rPr lang="fi-FI" sz="1050" kern="1200" dirty="0">
                          <a:solidFill>
                            <a:schemeClr val="dk1"/>
                          </a:solidFill>
                          <a:effectLst/>
                          <a:latin typeface="+mn-lt"/>
                          <a:ea typeface="+mn-ea"/>
                          <a:cs typeface="+mn-cs"/>
                        </a:rPr>
                        <a:t> Toiminnot tarjoavat osallistujille ainutlaatuisen mahdollisuuden </a:t>
                      </a:r>
                      <a:r>
                        <a:rPr lang="fi-FI" sz="1050" kern="1200" dirty="0">
                          <a:solidFill>
                            <a:schemeClr val="dk1"/>
                          </a:solidFill>
                          <a:effectLst/>
                          <a:highlight>
                            <a:srgbClr val="FFFF00"/>
                          </a:highlight>
                          <a:latin typeface="+mn-lt"/>
                          <a:ea typeface="+mn-ea"/>
                          <a:cs typeface="+mn-cs"/>
                        </a:rPr>
                        <a:t>vahvistaa motivaatiotaan työllistymistä kohtaan, hankkia arvokkaita työnhakuun liittyviä taitoja ja kehittää proaktiivista asennetta urakehityksen suhteen. </a:t>
                      </a:r>
                      <a:r>
                        <a:rPr lang="fi-FI" sz="1050" b="0" kern="1200" dirty="0">
                          <a:solidFill>
                            <a:schemeClr val="dk1"/>
                          </a:solidFill>
                          <a:effectLst/>
                          <a:latin typeface="+mn-lt"/>
                          <a:ea typeface="+mn-ea"/>
                          <a:cs typeface="+mn-cs"/>
                        </a:rPr>
                        <a:t>Osallistujat saavat ohjausta </a:t>
                      </a:r>
                      <a:r>
                        <a:rPr lang="fi-FI" sz="1050" kern="1200" dirty="0">
                          <a:solidFill>
                            <a:schemeClr val="dk1"/>
                          </a:solidFill>
                          <a:effectLst/>
                          <a:latin typeface="+mn-lt"/>
                          <a:ea typeface="+mn-ea"/>
                          <a:cs typeface="+mn-cs"/>
                        </a:rPr>
                        <a:t>työllistymis- ja liiketoimintasuunnitelmien kehittämistä varten. </a:t>
                      </a:r>
                      <a:endParaRPr lang="fi-FI" sz="1050" b="0" dirty="0">
                        <a:latin typeface="+mn-lt"/>
                      </a:endParaRPr>
                    </a:p>
                  </a:txBody>
                  <a:tcPr/>
                </a:tc>
                <a:tc>
                  <a:txBody>
                    <a:bodyPr/>
                    <a:lstStyle/>
                    <a:p>
                      <a:r>
                        <a:rPr lang="fi-FI" sz="1100" b="0" dirty="0">
                          <a:latin typeface="+mn-lt"/>
                        </a:rPr>
                        <a:t>30 000€</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b="0" dirty="0">
                          <a:latin typeface="+mn-lt"/>
                        </a:rPr>
                        <a:t>(Omarahoitusosuus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b="0" i="0" u="none" strike="noStrike" dirty="0">
                          <a:solidFill>
                            <a:srgbClr val="000000"/>
                          </a:solidFill>
                          <a:effectLst/>
                          <a:latin typeface="+mn-lt"/>
                        </a:rPr>
                        <a:t>3 983€)</a:t>
                      </a:r>
                    </a:p>
                    <a:p>
                      <a:endParaRPr lang="fi-FI" sz="1100" b="0" dirty="0">
                        <a:latin typeface="+mn-lt"/>
                      </a:endParaRPr>
                    </a:p>
                    <a:p>
                      <a:r>
                        <a:rPr lang="fi-FI" sz="1100" b="1" dirty="0">
                          <a:latin typeface="+mn-lt"/>
                        </a:rPr>
                        <a:t>20 nuorta</a:t>
                      </a:r>
                    </a:p>
                  </a:txBody>
                  <a:tcPr/>
                </a:tc>
                <a:tc>
                  <a:txBody>
                    <a:bodyPr/>
                    <a:lstStyle/>
                    <a:p>
                      <a:r>
                        <a:rPr lang="fi-FI" sz="1100" b="1" dirty="0">
                          <a:latin typeface="+mn-lt"/>
                        </a:rPr>
                        <a:t>0 €</a:t>
                      </a:r>
                    </a:p>
                    <a:p>
                      <a:endParaRPr lang="fi-FI" sz="1100" b="1" dirty="0">
                        <a:latin typeface="+mn-lt"/>
                      </a:endParaRPr>
                    </a:p>
                    <a:p>
                      <a:r>
                        <a:rPr lang="fi-FI" sz="1100" b="0" dirty="0">
                          <a:latin typeface="+mn-lt"/>
                        </a:rPr>
                        <a:t>Hyvinvointia edistävä hanke</a:t>
                      </a:r>
                    </a:p>
                    <a:p>
                      <a:endParaRPr lang="fi-FI" sz="1100" b="0" dirty="0">
                        <a:latin typeface="+mn-lt"/>
                      </a:endParaRPr>
                    </a:p>
                    <a:p>
                      <a:r>
                        <a:rPr lang="fi-FI" sz="1100" b="0" dirty="0">
                          <a:latin typeface="+mn-lt"/>
                        </a:rPr>
                        <a:t>(pisteet 16)</a:t>
                      </a:r>
                      <a:endParaRPr lang="fi-FI" sz="1100" b="1" dirty="0">
                        <a:latin typeface="+mn-lt"/>
                      </a:endParaRPr>
                    </a:p>
                  </a:txBody>
                  <a:tcPr/>
                </a:tc>
                <a:extLst>
                  <a:ext uri="{0D108BD9-81ED-4DB2-BD59-A6C34878D82A}">
                    <a16:rowId xmlns:a16="http://schemas.microsoft.com/office/drawing/2014/main" val="3486872423"/>
                  </a:ext>
                </a:extLst>
              </a:tr>
              <a:tr h="19059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b="1"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b="1" kern="1200" dirty="0">
                          <a:solidFill>
                            <a:schemeClr val="dk1"/>
                          </a:solidFill>
                          <a:effectLst/>
                          <a:latin typeface="+mn-lt"/>
                          <a:ea typeface="+mn-ea"/>
                          <a:cs typeface="+mn-cs"/>
                        </a:rPr>
                        <a:t>Mahdollisuuksien Talo 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b="1"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b="1" kern="1200" dirty="0">
                          <a:solidFill>
                            <a:schemeClr val="dk1"/>
                          </a:solidFill>
                          <a:effectLst/>
                          <a:latin typeface="+mn-lt"/>
                          <a:ea typeface="+mn-ea"/>
                          <a:cs typeface="+mn-cs"/>
                        </a:rPr>
                        <a:t>Ekobuusti – yhdessä uudelle polulle</a:t>
                      </a:r>
                      <a:endParaRPr lang="fi-FI"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50" kern="1200" dirty="0">
                          <a:solidFill>
                            <a:schemeClr val="dk1"/>
                          </a:solidFill>
                          <a:effectLst/>
                          <a:highlight>
                            <a:srgbClr val="FFFF00"/>
                          </a:highlight>
                          <a:latin typeface="+mn-lt"/>
                          <a:ea typeface="+mn-ea"/>
                          <a:cs typeface="+mn-cs"/>
                        </a:rPr>
                        <a:t>Työ- tai opiskeluelämän ulkopuolella olevien nuorten ohjausta uusien elämänpolkujen alkuun sekä kahdelle nuorelle </a:t>
                      </a:r>
                      <a:r>
                        <a:rPr lang="fi-FI" sz="1050" kern="1200" dirty="0">
                          <a:solidFill>
                            <a:schemeClr val="dk1"/>
                          </a:solidFill>
                          <a:effectLst/>
                          <a:latin typeface="+mn-lt"/>
                          <a:ea typeface="+mn-ea"/>
                          <a:cs typeface="+mn-cs"/>
                        </a:rPr>
                        <a:t>kuukauden mittainen </a:t>
                      </a:r>
                      <a:r>
                        <a:rPr lang="fi-FI" sz="1050" kern="1200" dirty="0">
                          <a:solidFill>
                            <a:schemeClr val="dk1"/>
                          </a:solidFill>
                          <a:effectLst/>
                          <a:highlight>
                            <a:srgbClr val="FFFF00"/>
                          </a:highlight>
                          <a:latin typeface="+mn-lt"/>
                          <a:ea typeface="+mn-ea"/>
                          <a:cs typeface="+mn-cs"/>
                        </a:rPr>
                        <a:t>kesätyöpaikka.</a:t>
                      </a:r>
                      <a:r>
                        <a:rPr lang="fi-FI" sz="1050" kern="1200" dirty="0">
                          <a:solidFill>
                            <a:schemeClr val="dk1"/>
                          </a:solidFill>
                          <a:effectLst/>
                          <a:latin typeface="+mn-lt"/>
                          <a:ea typeface="+mn-ea"/>
                          <a:cs typeface="+mn-cs"/>
                        </a:rPr>
                        <a:t> Toimintaympäristönä tekstiilikierrätyssysteemi ja yhteisöllisyyden ympäristö. Yhteistyö </a:t>
                      </a:r>
                      <a:r>
                        <a:rPr lang="fi-FI" sz="1050" kern="1200" dirty="0" err="1">
                          <a:solidFill>
                            <a:schemeClr val="dk1"/>
                          </a:solidFill>
                          <a:effectLst/>
                          <a:latin typeface="+mn-lt"/>
                          <a:ea typeface="+mn-ea"/>
                          <a:cs typeface="+mn-cs"/>
                        </a:rPr>
                        <a:t>Nextiili</a:t>
                      </a:r>
                      <a:r>
                        <a:rPr lang="fi-FI" sz="1050" kern="1200" dirty="0">
                          <a:solidFill>
                            <a:schemeClr val="dk1"/>
                          </a:solidFill>
                          <a:effectLst/>
                          <a:latin typeface="+mn-lt"/>
                          <a:ea typeface="+mn-ea"/>
                          <a:cs typeface="+mn-cs"/>
                        </a:rPr>
                        <a:t> </a:t>
                      </a:r>
                      <a:r>
                        <a:rPr lang="fi-FI" sz="1050" kern="1200" dirty="0" err="1">
                          <a:solidFill>
                            <a:schemeClr val="dk1"/>
                          </a:solidFill>
                          <a:effectLst/>
                          <a:latin typeface="+mn-lt"/>
                          <a:ea typeface="+mn-ea"/>
                          <a:cs typeface="+mn-cs"/>
                        </a:rPr>
                        <a:t>ryn</a:t>
                      </a:r>
                      <a:r>
                        <a:rPr lang="fi-FI" sz="1050" kern="1200" dirty="0">
                          <a:solidFill>
                            <a:schemeClr val="dk1"/>
                          </a:solidFill>
                          <a:effectLst/>
                          <a:latin typeface="+mn-lt"/>
                          <a:ea typeface="+mn-ea"/>
                          <a:cs typeface="+mn-cs"/>
                        </a:rPr>
                        <a:t>,  Seurakuntayhtymän ja Pirkanmaan kierrätys- ja logistiikka Oy n kanssa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50" kern="1200" dirty="0">
                          <a:solidFill>
                            <a:schemeClr val="dk1"/>
                          </a:solidFill>
                          <a:effectLst/>
                          <a:latin typeface="+mn-lt"/>
                          <a:ea typeface="+mn-ea"/>
                          <a:cs typeface="+mn-cs"/>
                        </a:rPr>
                        <a:t>Tarjoamme vaikeasti työllistyville nuorille hyvin </a:t>
                      </a:r>
                      <a:r>
                        <a:rPr lang="fi-FI" sz="1050" kern="1200" dirty="0" err="1">
                          <a:solidFill>
                            <a:schemeClr val="dk1"/>
                          </a:solidFill>
                          <a:effectLst/>
                          <a:highlight>
                            <a:srgbClr val="FFFF00"/>
                          </a:highlight>
                          <a:latin typeface="+mn-lt"/>
                          <a:ea typeface="+mn-ea"/>
                          <a:cs typeface="+mn-cs"/>
                        </a:rPr>
                        <a:t>yksilölllisesti</a:t>
                      </a:r>
                      <a:r>
                        <a:rPr lang="fi-FI" sz="1050" kern="1200" dirty="0">
                          <a:solidFill>
                            <a:schemeClr val="dk1"/>
                          </a:solidFill>
                          <a:effectLst/>
                          <a:highlight>
                            <a:srgbClr val="FFFF00"/>
                          </a:highlight>
                          <a:latin typeface="+mn-lt"/>
                          <a:ea typeface="+mn-ea"/>
                          <a:cs typeface="+mn-cs"/>
                        </a:rPr>
                        <a:t> räätälöityjä </a:t>
                      </a:r>
                      <a:r>
                        <a:rPr lang="fi-FI" sz="1050" kern="1200" dirty="0">
                          <a:solidFill>
                            <a:schemeClr val="dk1"/>
                          </a:solidFill>
                          <a:effectLst/>
                          <a:latin typeface="+mn-lt"/>
                          <a:ea typeface="+mn-ea"/>
                          <a:cs typeface="+mn-cs"/>
                        </a:rPr>
                        <a:t>erittäin matalan kynnyksen </a:t>
                      </a:r>
                      <a:r>
                        <a:rPr lang="fi-FI" sz="1050" kern="1200" dirty="0">
                          <a:solidFill>
                            <a:schemeClr val="dk1"/>
                          </a:solidFill>
                          <a:effectLst/>
                          <a:highlight>
                            <a:srgbClr val="FFFF00"/>
                          </a:highlight>
                          <a:latin typeface="+mn-lt"/>
                          <a:ea typeface="+mn-ea"/>
                          <a:cs typeface="+mn-cs"/>
                        </a:rPr>
                        <a:t>työkokeilu- ja harjoittelupaikkoja </a:t>
                      </a:r>
                      <a:r>
                        <a:rPr lang="fi-FI" sz="1050" kern="1200" dirty="0">
                          <a:solidFill>
                            <a:schemeClr val="dk1"/>
                          </a:solidFill>
                          <a:effectLst/>
                          <a:latin typeface="+mn-lt"/>
                          <a:ea typeface="+mn-ea"/>
                          <a:cs typeface="+mn-cs"/>
                        </a:rPr>
                        <a:t>sekä paikkoja kuntouttavaan työtoimintaan. Nuori saa työelämäkokemuksen lisäksi kokemuksen kuulumisesta yhteisöön niin työkavereiden kuin asiakkaiden kanssa. Nuori  näkee tulevaisuudessaan mahdollisuuksia ja tarttuu niihin.</a:t>
                      </a:r>
                    </a:p>
                  </a:txBody>
                  <a:tcPr/>
                </a:tc>
                <a:tc>
                  <a:txBody>
                    <a:bodyPr/>
                    <a:lstStyle/>
                    <a:p>
                      <a:r>
                        <a:rPr lang="fi-FI" sz="1100" dirty="0"/>
                        <a:t>30 000€</a:t>
                      </a:r>
                    </a:p>
                    <a:p>
                      <a:endParaRPr lang="fi-FI" sz="1100" dirty="0"/>
                    </a:p>
                    <a:p>
                      <a:r>
                        <a:rPr lang="fi-FI" sz="1100" dirty="0"/>
                        <a:t>(Omarahoitusosuus </a:t>
                      </a:r>
                    </a:p>
                    <a:p>
                      <a:r>
                        <a:rPr lang="fi-FI" sz="1100" dirty="0"/>
                        <a:t>38 650€/6kk, josta vapaaehtoistyön osuus 35 000€)</a:t>
                      </a:r>
                    </a:p>
                    <a:p>
                      <a:endParaRPr lang="fi-FI" sz="1100" b="1" dirty="0"/>
                    </a:p>
                    <a:p>
                      <a:r>
                        <a:rPr lang="fi-FI" sz="1100" b="1" dirty="0"/>
                        <a:t>4-8 nuorta</a:t>
                      </a:r>
                    </a:p>
                    <a:p>
                      <a:r>
                        <a:rPr lang="fi-FI" sz="1100" b="1" dirty="0"/>
                        <a:t>2 nuorta kesätyöhön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100" b="1" dirty="0"/>
                        <a:t>0€</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b="0" dirty="0"/>
                        <a:t>Työllistymistä edistävä hanke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b="0" dirty="0"/>
                        <a:t>(pisteet 14)</a:t>
                      </a:r>
                    </a:p>
                  </a:txBody>
                  <a:tcPr/>
                </a:tc>
                <a:extLst>
                  <a:ext uri="{0D108BD9-81ED-4DB2-BD59-A6C34878D82A}">
                    <a16:rowId xmlns:a16="http://schemas.microsoft.com/office/drawing/2014/main" val="364623897"/>
                  </a:ext>
                </a:extLst>
              </a:tr>
            </a:tbl>
          </a:graphicData>
        </a:graphic>
      </p:graphicFrame>
    </p:spTree>
    <p:extLst>
      <p:ext uri="{BB962C8B-B14F-4D97-AF65-F5344CB8AC3E}">
        <p14:creationId xmlns:p14="http://schemas.microsoft.com/office/powerpoint/2010/main" val="2507333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Kuva 1" descr="Ilmakuva Tampereen keskustasta  Pispalan suuntaan. Milavida ja Särkänniemi pilkottavat syksyisten puiden takaa.">
            <a:extLst>
              <a:ext uri="{FF2B5EF4-FFF2-40B4-BE49-F238E27FC236}">
                <a16:creationId xmlns:a16="http://schemas.microsoft.com/office/drawing/2014/main" id="{08E4DF88-E6F1-4239-A7BF-59D894D1D725}"/>
              </a:ext>
            </a:extLst>
          </p:cNvPr>
          <p:cNvPicPr>
            <a:picLocks noChangeAspect="1"/>
          </p:cNvPicPr>
          <p:nvPr/>
        </p:nvPicPr>
        <p:blipFill>
          <a:blip r:embed="rId4"/>
          <a:stretch>
            <a:fillRect/>
          </a:stretch>
        </p:blipFill>
        <p:spPr>
          <a:xfrm>
            <a:off x="10351355" y="1327877"/>
            <a:ext cx="1493649" cy="524301"/>
          </a:xfrm>
          <a:prstGeom prst="rect">
            <a:avLst/>
          </a:prstGeom>
        </p:spPr>
      </p:pic>
      <p:sp>
        <p:nvSpPr>
          <p:cNvPr id="10" name="Tekstiruutu 24">
            <a:extLst>
              <a:ext uri="{FF2B5EF4-FFF2-40B4-BE49-F238E27FC236}">
                <a16:creationId xmlns:a16="http://schemas.microsoft.com/office/drawing/2014/main" id="{140D1ED4-9969-4905-AFDB-907923EACFB4}"/>
              </a:ext>
            </a:extLst>
          </p:cNvPr>
          <p:cNvSpPr txBox="1">
            <a:spLocks noChangeArrowheads="1"/>
          </p:cNvSpPr>
          <p:nvPr/>
        </p:nvSpPr>
        <p:spPr bwMode="auto">
          <a:xfrm>
            <a:off x="8089686" y="6368158"/>
            <a:ext cx="246094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spcBef>
                <a:spcPts val="1000"/>
              </a:spcBef>
              <a:buClr>
                <a:schemeClr val="tx2"/>
              </a:buClr>
              <a:buFont typeface="Arial" panose="020B0604020202020204" pitchFamily="34" charset="0"/>
              <a:buChar char="•"/>
              <a:defRPr sz="2800">
                <a:solidFill>
                  <a:schemeClr val="tx2"/>
                </a:solidFill>
                <a:latin typeface="Calibri" panose="020F0502020204030204" pitchFamily="34" charset="0"/>
              </a:defRPr>
            </a:lvl1pPr>
            <a:lvl2pPr marL="742950" indent="-285750" algn="ctr" eaLnBrk="0" hangingPunct="0">
              <a:spcBef>
                <a:spcPts val="500"/>
              </a:spcBef>
              <a:buClr>
                <a:schemeClr val="tx2"/>
              </a:buClr>
              <a:buFont typeface="Courier New" panose="02070309020205020404" pitchFamily="49" charset="0"/>
              <a:buChar char="o"/>
              <a:defRPr sz="2400">
                <a:solidFill>
                  <a:schemeClr val="tx2"/>
                </a:solidFill>
                <a:latin typeface="Calibri" panose="020F0502020204030204" pitchFamily="34" charset="0"/>
              </a:defRPr>
            </a:lvl2pPr>
            <a:lvl3pPr marL="1143000" indent="-228600" algn="ctr" eaLnBrk="0" hangingPunct="0">
              <a:spcBef>
                <a:spcPts val="500"/>
              </a:spcBef>
              <a:buClr>
                <a:schemeClr val="tx2"/>
              </a:buClr>
              <a:buFont typeface="Wingdings" panose="05000000000000000000" pitchFamily="2" charset="2"/>
              <a:buChar char="Ø"/>
              <a:defRPr sz="2000">
                <a:solidFill>
                  <a:schemeClr val="tx2"/>
                </a:solidFill>
                <a:latin typeface="Calibri" panose="020F0502020204030204" pitchFamily="34" charset="0"/>
              </a:defRPr>
            </a:lvl3pPr>
            <a:lvl4pPr marL="1600200" indent="-228600" algn="ctr" eaLnBrk="0" hangingPunct="0">
              <a:spcBef>
                <a:spcPts val="500"/>
              </a:spcBef>
              <a:buClr>
                <a:schemeClr val="tx2"/>
              </a:buClr>
              <a:buFont typeface="Helvetica" panose="020B0604020202020204" pitchFamily="34" charset="0"/>
              <a:buChar char="−"/>
              <a:defRPr>
                <a:solidFill>
                  <a:schemeClr val="tx2"/>
                </a:solidFill>
                <a:latin typeface="Calibri" panose="020F0502020204030204" pitchFamily="34" charset="0"/>
              </a:defRPr>
            </a:lvl4pPr>
            <a:lvl5pPr marL="2057400" indent="-228600" algn="ctr" eaLnBrk="0" hangingPunct="0">
              <a:spcBef>
                <a:spcPts val="500"/>
              </a:spcBef>
              <a:buClr>
                <a:schemeClr val="tx2"/>
              </a:buClr>
              <a:buFont typeface="Arial" panose="020B0604020202020204" pitchFamily="34" charset="0"/>
              <a:buChar char="•"/>
              <a:defRPr>
                <a:solidFill>
                  <a:schemeClr val="tx2"/>
                </a:solidFill>
                <a:latin typeface="Calibri" panose="020F0502020204030204" pitchFamily="34" charset="0"/>
              </a:defRPr>
            </a:lvl5pPr>
            <a:lvl6pPr marL="2514600" indent="-228600" algn="ctr" eaLnBrk="0" fontAlgn="base" hangingPunct="0">
              <a:spcBef>
                <a:spcPts val="500"/>
              </a:spcBef>
              <a:spcAft>
                <a:spcPct val="0"/>
              </a:spcAft>
              <a:buClr>
                <a:schemeClr val="tx2"/>
              </a:buClr>
              <a:buFont typeface="Arial" panose="020B0604020202020204" pitchFamily="34" charset="0"/>
              <a:buChar char="•"/>
              <a:defRPr>
                <a:solidFill>
                  <a:schemeClr val="tx2"/>
                </a:solidFill>
                <a:latin typeface="Calibri" panose="020F0502020204030204" pitchFamily="34" charset="0"/>
              </a:defRPr>
            </a:lvl6pPr>
            <a:lvl7pPr marL="2971800" indent="-228600" algn="ctr" eaLnBrk="0" fontAlgn="base" hangingPunct="0">
              <a:spcBef>
                <a:spcPts val="500"/>
              </a:spcBef>
              <a:spcAft>
                <a:spcPct val="0"/>
              </a:spcAft>
              <a:buClr>
                <a:schemeClr val="tx2"/>
              </a:buClr>
              <a:buFont typeface="Arial" panose="020B0604020202020204" pitchFamily="34" charset="0"/>
              <a:buChar char="•"/>
              <a:defRPr>
                <a:solidFill>
                  <a:schemeClr val="tx2"/>
                </a:solidFill>
                <a:latin typeface="Calibri" panose="020F0502020204030204" pitchFamily="34" charset="0"/>
              </a:defRPr>
            </a:lvl7pPr>
            <a:lvl8pPr marL="3429000" indent="-228600" algn="ctr" eaLnBrk="0" fontAlgn="base" hangingPunct="0">
              <a:spcBef>
                <a:spcPts val="500"/>
              </a:spcBef>
              <a:spcAft>
                <a:spcPct val="0"/>
              </a:spcAft>
              <a:buClr>
                <a:schemeClr val="tx2"/>
              </a:buClr>
              <a:buFont typeface="Arial" panose="020B0604020202020204" pitchFamily="34" charset="0"/>
              <a:buChar char="•"/>
              <a:defRPr>
                <a:solidFill>
                  <a:schemeClr val="tx2"/>
                </a:solidFill>
                <a:latin typeface="Calibri" panose="020F0502020204030204" pitchFamily="34" charset="0"/>
              </a:defRPr>
            </a:lvl8pPr>
            <a:lvl9pPr marL="3886200" indent="-228600" algn="ctr" eaLnBrk="0" fontAlgn="base" hangingPunct="0">
              <a:spcBef>
                <a:spcPts val="500"/>
              </a:spcBef>
              <a:spcAft>
                <a:spcPct val="0"/>
              </a:spcAft>
              <a:buClr>
                <a:schemeClr val="tx2"/>
              </a:buClr>
              <a:buFont typeface="Arial" panose="020B0604020202020204" pitchFamily="34" charset="0"/>
              <a:buChar char="•"/>
              <a:defRPr>
                <a:solidFill>
                  <a:schemeClr val="tx2"/>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fi-FI" sz="1100" b="0" i="0" u="none" strike="noStrike" kern="0" cap="none" spc="0" normalizeH="0" baseline="0" noProof="0" dirty="0">
                <a:ln>
                  <a:noFill/>
                </a:ln>
                <a:solidFill>
                  <a:srgbClr val="212121">
                    <a:lumMod val="50000"/>
                    <a:lumOff val="50000"/>
                  </a:srgbClr>
                </a:solidFill>
                <a:effectLst/>
                <a:uLnTx/>
                <a:uFillTx/>
                <a:latin typeface="Calibri" panose="020F0502020204030204" pitchFamily="34" charset="0"/>
                <a:ea typeface="+mn-ea"/>
                <a:cs typeface="+mn-cs"/>
              </a:rPr>
              <a:t>Kuva: Visit Tampere / Laura Vanzo</a:t>
            </a:r>
            <a:r>
              <a:rPr kumimoji="0" lang="fi-FI" altLang="fi-FI" sz="1100" b="0" i="0" u="none" strike="noStrike" kern="0" cap="none" spc="0" normalizeH="0" baseline="0" noProof="0" dirty="0">
                <a:ln>
                  <a:noFill/>
                </a:ln>
                <a:solidFill>
                  <a:srgbClr val="212121">
                    <a:lumMod val="50000"/>
                    <a:lumOff val="50000"/>
                  </a:srgbClr>
                </a:solidFill>
                <a:effectLst/>
                <a:uLnTx/>
                <a:uFillTx/>
                <a:latin typeface="Calibri" panose="020F0502020204030204" pitchFamily="34" charset="0"/>
                <a:ea typeface="+mn-ea"/>
                <a:cs typeface="+mn-cs"/>
              </a:rPr>
              <a:t> </a:t>
            </a:r>
          </a:p>
        </p:txBody>
      </p:sp>
      <p:sp>
        <p:nvSpPr>
          <p:cNvPr id="5" name="Otsikko 1">
            <a:extLst>
              <a:ext uri="{FF2B5EF4-FFF2-40B4-BE49-F238E27FC236}">
                <a16:creationId xmlns:a16="http://schemas.microsoft.com/office/drawing/2014/main" id="{18657C4F-32CA-DE8D-1FE1-BCE92DCA543F}"/>
              </a:ext>
            </a:extLst>
          </p:cNvPr>
          <p:cNvSpPr txBox="1">
            <a:spLocks/>
          </p:cNvSpPr>
          <p:nvPr/>
        </p:nvSpPr>
        <p:spPr>
          <a:xfrm>
            <a:off x="1860471" y="4007336"/>
            <a:ext cx="2804716" cy="1068736"/>
          </a:xfrm>
          <a:prstGeom prst="rect">
            <a:avLst/>
          </a:prstGeom>
          <a:solidFill>
            <a:schemeClr val="tx1">
              <a:lumMod val="75000"/>
              <a:lumOff val="25000"/>
            </a:schemeClr>
          </a:solidFill>
          <a:effectLst/>
        </p:spPr>
        <p:txBody>
          <a:bodyPr vert="horz" wrap="none" lIns="360000" tIns="72000" rIns="360000" bIns="72000" rtlCol="0" anchor="ctr">
            <a:spAutoFit/>
          </a:bodyPr>
          <a:lstStyle>
            <a:lvl1pPr algn="ctr" defTabSz="914400" rtl="0" eaLnBrk="1" latinLnBrk="0" hangingPunct="1">
              <a:lnSpc>
                <a:spcPct val="100000"/>
              </a:lnSpc>
              <a:spcBef>
                <a:spcPct val="0"/>
              </a:spcBef>
              <a:buNone/>
              <a:defRPr sz="6000" b="1"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FI" sz="6000" b="1" i="0" u="none" strike="noStrike" kern="1200" cap="none" spc="0" normalizeH="0" baseline="0" noProof="0" dirty="0">
                <a:ln>
                  <a:noFill/>
                </a:ln>
                <a:solidFill>
                  <a:srgbClr val="FFFFFF"/>
                </a:solidFill>
                <a:effectLst/>
                <a:uLnTx/>
                <a:uFillTx/>
                <a:latin typeface="Calibri" panose="020F0502020204030204"/>
                <a:ea typeface="+mj-ea"/>
                <a:cs typeface="+mj-cs"/>
              </a:rPr>
              <a:t>KIITOS</a:t>
            </a:r>
          </a:p>
        </p:txBody>
      </p:sp>
    </p:spTree>
    <p:extLst>
      <p:ext uri="{BB962C8B-B14F-4D97-AF65-F5344CB8AC3E}">
        <p14:creationId xmlns:p14="http://schemas.microsoft.com/office/powerpoint/2010/main" val="2709782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5B1DB39-3051-9945-E3DB-5770C0BA0AAA}"/>
              </a:ext>
            </a:extLst>
          </p:cNvPr>
          <p:cNvSpPr>
            <a:spLocks noGrp="1"/>
          </p:cNvSpPr>
          <p:nvPr>
            <p:ph type="title"/>
          </p:nvPr>
        </p:nvSpPr>
        <p:spPr>
          <a:xfrm>
            <a:off x="1796415" y="574170"/>
            <a:ext cx="8599170" cy="1060926"/>
          </a:xfrm>
        </p:spPr>
        <p:txBody>
          <a:bodyPr>
            <a:normAutofit/>
          </a:bodyPr>
          <a:lstStyle/>
          <a:p>
            <a:pPr algn="l"/>
            <a:r>
              <a:rPr lang="fi-FI" sz="4400" b="1" kern="1200" dirty="0">
                <a:effectLst/>
                <a:latin typeface="Calibri" panose="020F0502020204030204" pitchFamily="34" charset="0"/>
                <a:ea typeface="Times New Roman" panose="02020603050405020304" pitchFamily="18" charset="0"/>
                <a:cs typeface="Calibri" panose="020F0502020204030204" pitchFamily="34" charset="0"/>
              </a:rPr>
              <a:t>Nuorisotakuuavustushaku 2024</a:t>
            </a:r>
            <a:endParaRPr lang="fi-FI" sz="4400" dirty="0"/>
          </a:p>
        </p:txBody>
      </p:sp>
      <p:sp>
        <p:nvSpPr>
          <p:cNvPr id="3" name="Tekstin paikkamerkki 2">
            <a:extLst>
              <a:ext uri="{FF2B5EF4-FFF2-40B4-BE49-F238E27FC236}">
                <a16:creationId xmlns:a16="http://schemas.microsoft.com/office/drawing/2014/main" id="{6A4B745B-806E-5D71-BC96-6C2AC3F2EA68}"/>
              </a:ext>
            </a:extLst>
          </p:cNvPr>
          <p:cNvSpPr>
            <a:spLocks noGrp="1"/>
          </p:cNvSpPr>
          <p:nvPr>
            <p:ph type="body" idx="1"/>
          </p:nvPr>
        </p:nvSpPr>
        <p:spPr>
          <a:xfrm>
            <a:off x="640080" y="1558363"/>
            <a:ext cx="10789920" cy="4561083"/>
          </a:xfrm>
          <a:solidFill>
            <a:schemeClr val="bg1">
              <a:lumMod val="95000"/>
            </a:schemeClr>
          </a:solidFill>
        </p:spPr>
        <p:txBody>
          <a:bodyPr>
            <a:normAutofit/>
          </a:bodyPr>
          <a:lstStyle/>
          <a:p>
            <a:pPr>
              <a:spcAft>
                <a:spcPts val="1800"/>
              </a:spcAft>
              <a:tabLst>
                <a:tab pos="457200" algn="l"/>
              </a:tabLst>
            </a:pPr>
            <a:r>
              <a:rPr lang="fi-FI" sz="2200" kern="1200" dirty="0">
                <a:solidFill>
                  <a:srgbClr val="000000"/>
                </a:solidFill>
                <a:effectLst/>
                <a:ea typeface="Times New Roman" panose="02020603050405020304" pitchFamily="18" charset="0"/>
                <a:cs typeface="Times New Roman" panose="02020603050405020304" pitchFamily="18" charset="0"/>
              </a:rPr>
              <a:t>Vuoden 2024 nuorisotakuuavustukset olivat haettavina </a:t>
            </a:r>
            <a:r>
              <a:rPr lang="fi-FI" sz="2200" dirty="0">
                <a:solidFill>
                  <a:srgbClr val="000000"/>
                </a:solidFill>
                <a:ea typeface="Times New Roman" panose="02020603050405020304" pitchFamily="18" charset="0"/>
                <a:cs typeface="Times New Roman" panose="02020603050405020304" pitchFamily="18" charset="0"/>
              </a:rPr>
              <a:t>1</a:t>
            </a:r>
            <a:r>
              <a:rPr lang="fi-FI" sz="2200" kern="1200" dirty="0">
                <a:solidFill>
                  <a:srgbClr val="000000"/>
                </a:solidFill>
                <a:effectLst/>
                <a:ea typeface="Times New Roman" panose="02020603050405020304" pitchFamily="18" charset="0"/>
                <a:cs typeface="Times New Roman" panose="02020603050405020304" pitchFamily="18" charset="0"/>
              </a:rPr>
              <a:t>.10.</a:t>
            </a:r>
            <a:r>
              <a:rPr lang="fi-FI" sz="2200" b="1" dirty="0"/>
              <a:t> –</a:t>
            </a:r>
            <a:r>
              <a:rPr lang="fi-FI" sz="2200" dirty="0">
                <a:solidFill>
                  <a:srgbClr val="000000"/>
                </a:solidFill>
                <a:ea typeface="Times New Roman" panose="02020603050405020304" pitchFamily="18" charset="0"/>
                <a:cs typeface="Times New Roman" panose="02020603050405020304" pitchFamily="18" charset="0"/>
              </a:rPr>
              <a:t>31.10.</a:t>
            </a:r>
            <a:r>
              <a:rPr lang="fi-FI" sz="2200" kern="1200" dirty="0">
                <a:solidFill>
                  <a:srgbClr val="000000"/>
                </a:solidFill>
                <a:effectLst/>
                <a:ea typeface="Times New Roman" panose="02020603050405020304" pitchFamily="18" charset="0"/>
                <a:cs typeface="Times New Roman" panose="02020603050405020304" pitchFamily="18" charset="0"/>
              </a:rPr>
              <a:t>2023. Hakemuksia vastaanotettiin yhteensä </a:t>
            </a:r>
            <a:r>
              <a:rPr lang="fi-FI" sz="2200" b="1" kern="1200" dirty="0">
                <a:solidFill>
                  <a:srgbClr val="000000"/>
                </a:solidFill>
                <a:effectLst/>
                <a:ea typeface="Times New Roman" panose="02020603050405020304" pitchFamily="18" charset="0"/>
                <a:cs typeface="Times New Roman" panose="02020603050405020304" pitchFamily="18" charset="0"/>
              </a:rPr>
              <a:t>23</a:t>
            </a:r>
            <a:r>
              <a:rPr lang="fi-FI" sz="2200" kern="1200" dirty="0">
                <a:solidFill>
                  <a:srgbClr val="000000"/>
                </a:solidFill>
                <a:effectLst/>
                <a:ea typeface="Times New Roman" panose="02020603050405020304" pitchFamily="18" charset="0"/>
                <a:cs typeface="Times New Roman" panose="02020603050405020304" pitchFamily="18" charset="0"/>
              </a:rPr>
              <a:t> ja haettujen avustusten yhteissumma oli </a:t>
            </a:r>
            <a:r>
              <a:rPr lang="fi-FI" sz="2200" b="1" kern="1200" dirty="0">
                <a:solidFill>
                  <a:schemeClr val="tx1"/>
                </a:solidFill>
                <a:effectLst/>
                <a:ea typeface="Times New Roman" panose="02020603050405020304" pitchFamily="18" charset="0"/>
                <a:cs typeface="Times New Roman" panose="02020603050405020304" pitchFamily="18" charset="0"/>
              </a:rPr>
              <a:t>604 900 </a:t>
            </a:r>
            <a:r>
              <a:rPr lang="fi-FI" sz="2200" kern="1200" dirty="0">
                <a:solidFill>
                  <a:srgbClr val="000000"/>
                </a:solidFill>
                <a:effectLst/>
                <a:ea typeface="Times New Roman" panose="02020603050405020304" pitchFamily="18" charset="0"/>
                <a:cs typeface="Times New Roman" panose="02020603050405020304" pitchFamily="18" charset="0"/>
              </a:rPr>
              <a:t>euroa. </a:t>
            </a:r>
          </a:p>
          <a:p>
            <a:pPr marL="342900" lvl="0" indent="-342900">
              <a:spcAft>
                <a:spcPts val="1800"/>
              </a:spcAft>
              <a:buFont typeface="Arial" panose="020B0604020202020204" pitchFamily="34" charset="0"/>
              <a:buChar char="•"/>
              <a:tabLst>
                <a:tab pos="457200" algn="l"/>
              </a:tabLst>
            </a:pPr>
            <a:r>
              <a:rPr lang="fi-FI" sz="2200" kern="1200" dirty="0">
                <a:solidFill>
                  <a:srgbClr val="000000"/>
                </a:solidFill>
                <a:effectLst/>
                <a:ea typeface="Times New Roman" panose="02020603050405020304" pitchFamily="18" charset="0"/>
                <a:cs typeface="Times New Roman" panose="02020603050405020304" pitchFamily="18" charset="0"/>
              </a:rPr>
              <a:t>Tampereen kaupungin nuorisotakuuavustusta voidaan myöntää toimintaan, joka edistää koulutuksen tai työvoiman ulkopuolella olevien </a:t>
            </a:r>
            <a:r>
              <a:rPr lang="fi-FI" sz="2200" b="1" kern="1200" dirty="0">
                <a:solidFill>
                  <a:schemeClr val="tx1"/>
                </a:solidFill>
                <a:effectLst/>
                <a:ea typeface="Times New Roman" panose="02020603050405020304" pitchFamily="18" charset="0"/>
                <a:cs typeface="Times New Roman" panose="02020603050405020304" pitchFamily="18" charset="0"/>
              </a:rPr>
              <a:t>tamperelaisten nuorten työllisyyttä ja ammattitaitoa sekä vahvistaa osallisuutta ja edistää nuorten hyvinvointia</a:t>
            </a:r>
            <a:r>
              <a:rPr lang="fi-FI" sz="2200" kern="1200" dirty="0">
                <a:solidFill>
                  <a:srgbClr val="000000"/>
                </a:solidFill>
                <a:effectLst/>
                <a:ea typeface="Times New Roman" panose="02020603050405020304" pitchFamily="18" charset="0"/>
                <a:cs typeface="Times New Roman" panose="02020603050405020304" pitchFamily="18" charset="0"/>
              </a:rPr>
              <a:t>. Avustettavan toiminnan tulee olla Tamperee</a:t>
            </a:r>
            <a:r>
              <a:rPr lang="fi-FI" sz="2200" dirty="0">
                <a:solidFill>
                  <a:srgbClr val="000000"/>
                </a:solidFill>
                <a:ea typeface="Times New Roman" panose="02020603050405020304" pitchFamily="18" charset="0"/>
                <a:cs typeface="Times New Roman" panose="02020603050405020304" pitchFamily="18" charset="0"/>
              </a:rPr>
              <a:t>n </a:t>
            </a:r>
            <a:r>
              <a:rPr lang="fi-FI" sz="2200" kern="1200" dirty="0">
                <a:solidFill>
                  <a:srgbClr val="000000"/>
                </a:solidFill>
                <a:effectLst/>
                <a:ea typeface="Times New Roman" panose="02020603050405020304" pitchFamily="18" charset="0"/>
                <a:cs typeface="Times New Roman" panose="02020603050405020304" pitchFamily="18" charset="0"/>
              </a:rPr>
              <a:t>strategian 2030 mukaista.</a:t>
            </a:r>
          </a:p>
          <a:p>
            <a:pPr marL="342900" lvl="0" indent="-342900">
              <a:spcAft>
                <a:spcPts val="1800"/>
              </a:spcAft>
              <a:buFont typeface="Arial" panose="020B0604020202020204" pitchFamily="34" charset="0"/>
              <a:buChar char="•"/>
              <a:tabLst>
                <a:tab pos="457200" algn="l"/>
              </a:tabLst>
            </a:pPr>
            <a:r>
              <a:rPr lang="fi-FI" sz="2200" kern="1200" dirty="0">
                <a:solidFill>
                  <a:srgbClr val="000000"/>
                </a:solidFill>
                <a:effectLst/>
                <a:ea typeface="Times New Roman" panose="02020603050405020304" pitchFamily="18" charset="0"/>
                <a:cs typeface="Times New Roman" panose="02020603050405020304" pitchFamily="18" charset="0"/>
              </a:rPr>
              <a:t>Avustuksia voivat hakea nuorille palveluja tarjoavat voittoa tavoittelemattomat                                                                                 yhdistykset ja yhteisöt. Avustusta myönnetään siemenrahoituksena tai                                                 perusrahoituksena uusien nuorisotakuuta toteuttavien palvelujen                                                               kehittämiseen ja pilotointiin. </a:t>
            </a:r>
            <a:r>
              <a:rPr lang="fi-FI" sz="2200" i="1" kern="1200" dirty="0">
                <a:solidFill>
                  <a:srgbClr val="000000"/>
                </a:solidFill>
                <a:effectLst/>
                <a:ea typeface="Times New Roman" panose="02020603050405020304" pitchFamily="18" charset="0"/>
                <a:cs typeface="Times New Roman" panose="02020603050405020304" pitchFamily="18" charset="0"/>
              </a:rPr>
              <a:t> </a:t>
            </a:r>
            <a:endParaRPr lang="fi-FI" sz="2200" dirty="0">
              <a:effectLst/>
              <a:ea typeface="Times New Roman" panose="02020603050405020304" pitchFamily="18" charset="0"/>
              <a:cs typeface="Times New Roman" panose="02020603050405020304" pitchFamily="18" charset="0"/>
            </a:endParaRPr>
          </a:p>
        </p:txBody>
      </p:sp>
      <p:sp>
        <p:nvSpPr>
          <p:cNvPr id="4" name="Päivämäärän paikkamerkki 3">
            <a:extLst>
              <a:ext uri="{FF2B5EF4-FFF2-40B4-BE49-F238E27FC236}">
                <a16:creationId xmlns:a16="http://schemas.microsoft.com/office/drawing/2014/main" id="{CAFB84C4-0758-D7DB-320B-F57DC9D2928E}"/>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D98752-59B4-476B-82AD-A40B94580204}" type="datetime1">
              <a:rPr kumimoji="0" lang="fi-FI" sz="1200" b="0" i="0" u="none" strike="noStrike" kern="1200" cap="none" spc="0" normalizeH="0" baseline="0" noProof="0" smtClean="0">
                <a:ln>
                  <a:noFill/>
                </a:ln>
                <a:solidFill>
                  <a:srgbClr val="212121">
                    <a:lumMod val="75000"/>
                    <a:lumOff val="2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14.12.2023</a:t>
            </a:fld>
            <a:endParaRPr kumimoji="0" lang="fi-FI" sz="1200" b="0" i="0" u="none" strike="noStrike" kern="1200" cap="none" spc="0" normalizeH="0" baseline="0" noProof="0">
              <a:ln>
                <a:noFill/>
              </a:ln>
              <a:solidFill>
                <a:srgbClr val="212121">
                  <a:lumMod val="75000"/>
                  <a:lumOff val="25000"/>
                </a:srgbClr>
              </a:solidFill>
              <a:effectLst/>
              <a:uLnTx/>
              <a:uFillTx/>
              <a:latin typeface="Calibri" panose="020F0502020204030204"/>
              <a:ea typeface="+mn-ea"/>
              <a:cs typeface="+mn-cs"/>
            </a:endParaRPr>
          </a:p>
        </p:txBody>
      </p:sp>
      <p:sp>
        <p:nvSpPr>
          <p:cNvPr id="6" name="Dian numeron paikkamerkki 5">
            <a:extLst>
              <a:ext uri="{FF2B5EF4-FFF2-40B4-BE49-F238E27FC236}">
                <a16:creationId xmlns:a16="http://schemas.microsoft.com/office/drawing/2014/main" id="{97F6B593-4689-9BD8-3FE7-3E09F9C811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EE06F1-2D77-A44E-97FA-F679B9CB76D5}" type="slidenum">
              <a:rPr kumimoji="0" lang="fi-FI" sz="1200" b="0" i="0" u="none" strike="noStrike" kern="1200" cap="none" spc="0" normalizeH="0" baseline="0" noProof="0" smtClean="0">
                <a:ln>
                  <a:noFill/>
                </a:ln>
                <a:solidFill>
                  <a:srgbClr val="212121">
                    <a:lumMod val="75000"/>
                    <a:lumOff val="2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i-FI" sz="1200" b="0" i="0" u="none" strike="noStrike" kern="1200" cap="none" spc="0" normalizeH="0" baseline="0" noProof="0">
              <a:ln>
                <a:noFill/>
              </a:ln>
              <a:solidFill>
                <a:srgbClr val="212121">
                  <a:lumMod val="75000"/>
                  <a:lumOff val="2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064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950A6C2-1BB3-446E-9BAB-6C93B7073A5B}"/>
              </a:ext>
            </a:extLst>
          </p:cNvPr>
          <p:cNvSpPr>
            <a:spLocks noGrp="1"/>
          </p:cNvSpPr>
          <p:nvPr>
            <p:ph type="title"/>
          </p:nvPr>
        </p:nvSpPr>
        <p:spPr>
          <a:xfrm>
            <a:off x="7806221" y="587156"/>
            <a:ext cx="4586658" cy="1783080"/>
          </a:xfrm>
        </p:spPr>
        <p:txBody>
          <a:bodyPr>
            <a:normAutofit/>
          </a:bodyPr>
          <a:lstStyle/>
          <a:p>
            <a:r>
              <a:rPr lang="fi-FI" sz="2800" dirty="0">
                <a:solidFill>
                  <a:schemeClr val="tx2"/>
                </a:solidFill>
              </a:rPr>
              <a:t>Avustusta ei myönnetä</a:t>
            </a:r>
          </a:p>
        </p:txBody>
      </p:sp>
      <p:sp>
        <p:nvSpPr>
          <p:cNvPr id="3" name="Päivämäärän paikkamerkki 2">
            <a:extLst>
              <a:ext uri="{FF2B5EF4-FFF2-40B4-BE49-F238E27FC236}">
                <a16:creationId xmlns:a16="http://schemas.microsoft.com/office/drawing/2014/main" id="{A8AE06DC-0C2B-4331-8B19-46D3E0A9D6FF}"/>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CEEB7-9D48-463E-B1FE-FFB4EDCDAD65}" type="datetime1">
              <a:rPr kumimoji="0" lang="fi-FI" sz="1200" b="0" i="0" u="none" strike="noStrike" kern="1200" cap="none" spc="0" normalizeH="0" baseline="0" noProof="0" smtClean="0">
                <a:ln>
                  <a:noFill/>
                </a:ln>
                <a:solidFill>
                  <a:srgbClr val="212121">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14.12.2023</a:t>
            </a:fld>
            <a:endParaRPr kumimoji="0" lang="fi-FI" sz="1200" b="0" i="0" u="none" strike="noStrike" kern="1200" cap="none" spc="0" normalizeH="0" baseline="0" noProof="0" dirty="0">
              <a:ln>
                <a:noFill/>
              </a:ln>
              <a:solidFill>
                <a:srgbClr val="212121">
                  <a:tint val="75000"/>
                </a:srgbClr>
              </a:solidFill>
              <a:effectLst/>
              <a:uLnTx/>
              <a:uFillTx/>
              <a:latin typeface="Calibri" panose="020F0502020204030204"/>
              <a:ea typeface="+mn-ea"/>
              <a:cs typeface="+mn-cs"/>
            </a:endParaRPr>
          </a:p>
        </p:txBody>
      </p:sp>
      <p:sp>
        <p:nvSpPr>
          <p:cNvPr id="4" name="Dian numeron paikkamerkki 3">
            <a:extLst>
              <a:ext uri="{FF2B5EF4-FFF2-40B4-BE49-F238E27FC236}">
                <a16:creationId xmlns:a16="http://schemas.microsoft.com/office/drawing/2014/main" id="{99757D65-23F1-41F5-A369-C83CDB2ADBD4}"/>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EE06F1-2D77-A44E-97FA-F679B9CB76D5}" type="slidenum">
              <a:rPr kumimoji="0" lang="fi-FI" sz="1200" b="0" i="0" u="none" strike="noStrike" kern="1200" cap="none" spc="0" normalizeH="0" baseline="0" noProof="0" smtClean="0">
                <a:ln>
                  <a:noFill/>
                </a:ln>
                <a:solidFill>
                  <a:srgbClr val="212121">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i-FI" sz="1200" b="0" i="0" u="none" strike="noStrike" kern="1200" cap="none" spc="0" normalizeH="0" baseline="0" noProof="0">
              <a:ln>
                <a:noFill/>
              </a:ln>
              <a:solidFill>
                <a:srgbClr val="212121">
                  <a:tint val="75000"/>
                </a:srgbClr>
              </a:solidFill>
              <a:effectLst/>
              <a:uLnTx/>
              <a:uFillTx/>
              <a:latin typeface="Calibri" panose="020F0502020204030204"/>
              <a:ea typeface="+mn-ea"/>
              <a:cs typeface="+mn-cs"/>
            </a:endParaRPr>
          </a:p>
        </p:txBody>
      </p:sp>
      <p:sp>
        <p:nvSpPr>
          <p:cNvPr id="6" name="Tekstiruutu 24">
            <a:extLst>
              <a:ext uri="{FF2B5EF4-FFF2-40B4-BE49-F238E27FC236}">
                <a16:creationId xmlns:a16="http://schemas.microsoft.com/office/drawing/2014/main" id="{4BF9E22B-EE1F-4807-8117-DE99AD04CDDE}"/>
              </a:ext>
            </a:extLst>
          </p:cNvPr>
          <p:cNvSpPr txBox="1">
            <a:spLocks noChangeArrowheads="1"/>
          </p:cNvSpPr>
          <p:nvPr/>
        </p:nvSpPr>
        <p:spPr bwMode="auto">
          <a:xfrm>
            <a:off x="2777809" y="6353497"/>
            <a:ext cx="2753494"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spcBef>
                <a:spcPts val="1000"/>
              </a:spcBef>
              <a:buClr>
                <a:schemeClr val="tx2"/>
              </a:buClr>
              <a:buFont typeface="Arial" panose="020B0604020202020204" pitchFamily="34" charset="0"/>
              <a:buChar char="•"/>
              <a:defRPr sz="2800">
                <a:solidFill>
                  <a:schemeClr val="tx2"/>
                </a:solidFill>
                <a:latin typeface="Calibri" panose="020F0502020204030204" pitchFamily="34" charset="0"/>
              </a:defRPr>
            </a:lvl1pPr>
            <a:lvl2pPr marL="742950" indent="-285750" algn="ctr" eaLnBrk="0" hangingPunct="0">
              <a:spcBef>
                <a:spcPts val="500"/>
              </a:spcBef>
              <a:buClr>
                <a:schemeClr val="tx2"/>
              </a:buClr>
              <a:buFont typeface="Courier New" panose="02070309020205020404" pitchFamily="49" charset="0"/>
              <a:buChar char="o"/>
              <a:defRPr sz="2400">
                <a:solidFill>
                  <a:schemeClr val="tx2"/>
                </a:solidFill>
                <a:latin typeface="Calibri" panose="020F0502020204030204" pitchFamily="34" charset="0"/>
              </a:defRPr>
            </a:lvl2pPr>
            <a:lvl3pPr marL="1143000" indent="-228600" algn="ctr" eaLnBrk="0" hangingPunct="0">
              <a:spcBef>
                <a:spcPts val="500"/>
              </a:spcBef>
              <a:buClr>
                <a:schemeClr val="tx2"/>
              </a:buClr>
              <a:buFont typeface="Wingdings" panose="05000000000000000000" pitchFamily="2" charset="2"/>
              <a:buChar char="Ø"/>
              <a:defRPr sz="2000">
                <a:solidFill>
                  <a:schemeClr val="tx2"/>
                </a:solidFill>
                <a:latin typeface="Calibri" panose="020F0502020204030204" pitchFamily="34" charset="0"/>
              </a:defRPr>
            </a:lvl3pPr>
            <a:lvl4pPr marL="1600200" indent="-228600" algn="ctr" eaLnBrk="0" hangingPunct="0">
              <a:spcBef>
                <a:spcPts val="500"/>
              </a:spcBef>
              <a:buClr>
                <a:schemeClr val="tx2"/>
              </a:buClr>
              <a:buFont typeface="Helvetica" panose="020B0604020202020204" pitchFamily="34" charset="0"/>
              <a:buChar char="−"/>
              <a:defRPr>
                <a:solidFill>
                  <a:schemeClr val="tx2"/>
                </a:solidFill>
                <a:latin typeface="Calibri" panose="020F0502020204030204" pitchFamily="34" charset="0"/>
              </a:defRPr>
            </a:lvl4pPr>
            <a:lvl5pPr marL="2057400" indent="-228600" algn="ctr" eaLnBrk="0" hangingPunct="0">
              <a:spcBef>
                <a:spcPts val="500"/>
              </a:spcBef>
              <a:buClr>
                <a:schemeClr val="tx2"/>
              </a:buClr>
              <a:buFont typeface="Arial" panose="020B0604020202020204" pitchFamily="34" charset="0"/>
              <a:buChar char="•"/>
              <a:defRPr>
                <a:solidFill>
                  <a:schemeClr val="tx2"/>
                </a:solidFill>
                <a:latin typeface="Calibri" panose="020F0502020204030204" pitchFamily="34" charset="0"/>
              </a:defRPr>
            </a:lvl5pPr>
            <a:lvl6pPr marL="2514600" indent="-228600" algn="ctr" eaLnBrk="0" fontAlgn="base" hangingPunct="0">
              <a:spcBef>
                <a:spcPts val="500"/>
              </a:spcBef>
              <a:spcAft>
                <a:spcPct val="0"/>
              </a:spcAft>
              <a:buClr>
                <a:schemeClr val="tx2"/>
              </a:buClr>
              <a:buFont typeface="Arial" panose="020B0604020202020204" pitchFamily="34" charset="0"/>
              <a:buChar char="•"/>
              <a:defRPr>
                <a:solidFill>
                  <a:schemeClr val="tx2"/>
                </a:solidFill>
                <a:latin typeface="Calibri" panose="020F0502020204030204" pitchFamily="34" charset="0"/>
              </a:defRPr>
            </a:lvl6pPr>
            <a:lvl7pPr marL="2971800" indent="-228600" algn="ctr" eaLnBrk="0" fontAlgn="base" hangingPunct="0">
              <a:spcBef>
                <a:spcPts val="500"/>
              </a:spcBef>
              <a:spcAft>
                <a:spcPct val="0"/>
              </a:spcAft>
              <a:buClr>
                <a:schemeClr val="tx2"/>
              </a:buClr>
              <a:buFont typeface="Arial" panose="020B0604020202020204" pitchFamily="34" charset="0"/>
              <a:buChar char="•"/>
              <a:defRPr>
                <a:solidFill>
                  <a:schemeClr val="tx2"/>
                </a:solidFill>
                <a:latin typeface="Calibri" panose="020F0502020204030204" pitchFamily="34" charset="0"/>
              </a:defRPr>
            </a:lvl7pPr>
            <a:lvl8pPr marL="3429000" indent="-228600" algn="ctr" eaLnBrk="0" fontAlgn="base" hangingPunct="0">
              <a:spcBef>
                <a:spcPts val="500"/>
              </a:spcBef>
              <a:spcAft>
                <a:spcPct val="0"/>
              </a:spcAft>
              <a:buClr>
                <a:schemeClr val="tx2"/>
              </a:buClr>
              <a:buFont typeface="Arial" panose="020B0604020202020204" pitchFamily="34" charset="0"/>
              <a:buChar char="•"/>
              <a:defRPr>
                <a:solidFill>
                  <a:schemeClr val="tx2"/>
                </a:solidFill>
                <a:latin typeface="Calibri" panose="020F0502020204030204" pitchFamily="34" charset="0"/>
              </a:defRPr>
            </a:lvl8pPr>
            <a:lvl9pPr marL="3886200" indent="-228600" algn="ctr" eaLnBrk="0" fontAlgn="base" hangingPunct="0">
              <a:spcBef>
                <a:spcPts val="500"/>
              </a:spcBef>
              <a:spcAft>
                <a:spcPct val="0"/>
              </a:spcAft>
              <a:buClr>
                <a:schemeClr val="tx2"/>
              </a:buClr>
              <a:buFont typeface="Arial" panose="020B0604020202020204" pitchFamily="34" charset="0"/>
              <a:buChar char="•"/>
              <a:defRPr>
                <a:solidFill>
                  <a:schemeClr val="tx2"/>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fi-FI" sz="1100" b="0" i="0" u="none" strike="noStrike" kern="0" cap="none" spc="0" normalizeH="0" baseline="0" noProof="0" dirty="0">
                <a:ln>
                  <a:noFill/>
                </a:ln>
                <a:solidFill>
                  <a:srgbClr val="FFFFFF"/>
                </a:solidFill>
                <a:effectLst/>
                <a:uLnTx/>
                <a:uFillTx/>
                <a:latin typeface="Calibri" panose="020F0502020204030204" pitchFamily="34" charset="0"/>
                <a:ea typeface="+mn-ea"/>
                <a:cs typeface="+mn-cs"/>
              </a:rPr>
              <a:t>Kuva: </a:t>
            </a:r>
            <a:r>
              <a:rPr kumimoji="0" lang="en-GB" altLang="fi-FI" sz="1100" b="0" i="0" u="none" strike="noStrike" kern="0" cap="none" spc="0" normalizeH="0" baseline="0" noProof="0" dirty="0" err="1">
                <a:ln>
                  <a:noFill/>
                </a:ln>
                <a:solidFill>
                  <a:srgbClr val="FFFFFF"/>
                </a:solidFill>
                <a:effectLst/>
                <a:uLnTx/>
                <a:uFillTx/>
                <a:latin typeface="Calibri" panose="020F0502020204030204" pitchFamily="34" charset="0"/>
                <a:ea typeface="+mn-ea"/>
                <a:cs typeface="+mn-cs"/>
              </a:rPr>
              <a:t>Tampereen</a:t>
            </a:r>
            <a:r>
              <a:rPr kumimoji="0" lang="en-GB" altLang="fi-FI" sz="1100" b="0" i="0" u="none" strike="noStrike" kern="0" cap="none" spc="0" normalizeH="0" baseline="0" noProof="0" dirty="0">
                <a:ln>
                  <a:noFill/>
                </a:ln>
                <a:solidFill>
                  <a:srgbClr val="FFFFFF"/>
                </a:solidFill>
                <a:effectLst/>
                <a:uLnTx/>
                <a:uFillTx/>
                <a:latin typeface="Calibri" panose="020F0502020204030204" pitchFamily="34" charset="0"/>
                <a:ea typeface="+mn-ea"/>
                <a:cs typeface="+mn-cs"/>
              </a:rPr>
              <a:t> </a:t>
            </a:r>
            <a:r>
              <a:rPr kumimoji="0" lang="en-GB" altLang="fi-FI" sz="1100" b="0" i="0" u="none" strike="noStrike" kern="0" cap="none" spc="0" normalizeH="0" baseline="0" noProof="0" dirty="0" err="1">
                <a:ln>
                  <a:noFill/>
                </a:ln>
                <a:solidFill>
                  <a:srgbClr val="FFFFFF"/>
                </a:solidFill>
                <a:effectLst/>
                <a:uLnTx/>
                <a:uFillTx/>
                <a:latin typeface="Calibri" panose="020F0502020204030204" pitchFamily="34" charset="0"/>
                <a:ea typeface="+mn-ea"/>
                <a:cs typeface="+mn-cs"/>
              </a:rPr>
              <a:t>kaupunki</a:t>
            </a:r>
            <a:r>
              <a:rPr kumimoji="0" lang="en-GB" altLang="fi-FI" sz="1100" b="0" i="0" u="none" strike="noStrike" kern="0" cap="none" spc="0" normalizeH="0" baseline="0" noProof="0" dirty="0">
                <a:ln>
                  <a:noFill/>
                </a:ln>
                <a:solidFill>
                  <a:srgbClr val="FFFFFF"/>
                </a:solidFill>
                <a:effectLst/>
                <a:uLnTx/>
                <a:uFillTx/>
                <a:latin typeface="Calibri" panose="020F0502020204030204" pitchFamily="34" charset="0"/>
                <a:ea typeface="+mn-ea"/>
                <a:cs typeface="+mn-cs"/>
              </a:rPr>
              <a:t> / Laura Happo</a:t>
            </a:r>
            <a:r>
              <a:rPr kumimoji="0" lang="fi-FI" altLang="fi-FI" sz="1100" b="0" i="0" u="none" strike="noStrike" kern="0" cap="none" spc="0" normalizeH="0" baseline="0" noProof="0" dirty="0">
                <a:ln>
                  <a:noFill/>
                </a:ln>
                <a:solidFill>
                  <a:srgbClr val="FFFFFF"/>
                </a:solidFill>
                <a:effectLst/>
                <a:uLnTx/>
                <a:uFillTx/>
                <a:latin typeface="Calibri" panose="020F0502020204030204" pitchFamily="34" charset="0"/>
                <a:ea typeface="+mn-ea"/>
                <a:cs typeface="+mn-cs"/>
              </a:rPr>
              <a:t> </a:t>
            </a:r>
          </a:p>
        </p:txBody>
      </p:sp>
      <p:pic>
        <p:nvPicPr>
          <p:cNvPr id="7" name="Kuva 6" descr="Ihminen katselee vaaleassa näyttelytilassa useita pieniä maalauksia.">
            <a:extLst>
              <a:ext uri="{FF2B5EF4-FFF2-40B4-BE49-F238E27FC236}">
                <a16:creationId xmlns:a16="http://schemas.microsoft.com/office/drawing/2014/main" id="{DB4A5195-26FB-4372-83F6-7437477909BF}"/>
              </a:ext>
            </a:extLst>
          </p:cNvPr>
          <p:cNvPicPr>
            <a:picLocks noChangeAspect="1"/>
          </p:cNvPicPr>
          <p:nvPr/>
        </p:nvPicPr>
        <p:blipFill>
          <a:blip r:embed="rId4"/>
          <a:stretch>
            <a:fillRect/>
          </a:stretch>
        </p:blipFill>
        <p:spPr>
          <a:xfrm>
            <a:off x="1792675" y="6276761"/>
            <a:ext cx="1493649" cy="524301"/>
          </a:xfrm>
          <a:prstGeom prst="rect">
            <a:avLst/>
          </a:prstGeom>
        </p:spPr>
      </p:pic>
      <p:sp>
        <p:nvSpPr>
          <p:cNvPr id="10" name="Tekstin paikkamerkki 2">
            <a:extLst>
              <a:ext uri="{FF2B5EF4-FFF2-40B4-BE49-F238E27FC236}">
                <a16:creationId xmlns:a16="http://schemas.microsoft.com/office/drawing/2014/main" id="{7638F65D-463A-8483-1E63-9C50D13FD600}"/>
              </a:ext>
            </a:extLst>
          </p:cNvPr>
          <p:cNvSpPr txBox="1">
            <a:spLocks/>
          </p:cNvSpPr>
          <p:nvPr/>
        </p:nvSpPr>
        <p:spPr>
          <a:xfrm>
            <a:off x="7438697" y="1865440"/>
            <a:ext cx="4753303" cy="3414712"/>
          </a:xfrm>
          <a:prstGeom prst="rect">
            <a:avLst/>
          </a:prstGeom>
          <a:effectLst/>
        </p:spPr>
        <p:txBody>
          <a:bodyPr vert="horz" lIns="91440" tIns="45720" rIns="91440" bIns="45720" rtlCol="0">
            <a:normAutofit fontScale="92500" lnSpcReduction="10000"/>
          </a:bodyPr>
          <a:lstStyle>
            <a:lvl1pPr marL="228600" indent="-228600" algn="l" defTabSz="914400" rtl="0" eaLnBrk="1" latinLnBrk="0" hangingPunct="1">
              <a:lnSpc>
                <a:spcPct val="10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tx2"/>
              </a:buClr>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tx2"/>
              </a:buClr>
              <a:buFont typeface="Wingdings" pitchFamily="2" charset="2"/>
              <a:buChar char="Ø"/>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tx2"/>
              </a:buClr>
              <a:buFont typeface="Helvetica" pitchFamily="2"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600"/>
              </a:spcAft>
              <a:buClr>
                <a:srgbClr val="28549A"/>
              </a:buClr>
              <a:buSzTx/>
              <a:buFont typeface="Arial" panose="020B0604020202020204" pitchFamily="34" charset="0"/>
              <a:buChar char="•"/>
              <a:tabLst>
                <a:tab pos="457200" algn="l"/>
              </a:tabLst>
              <a:defRPr/>
            </a:pPr>
            <a:r>
              <a:rPr kumimoji="0" lang="fi-FI" sz="20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Times New Roman" panose="02020603050405020304" pitchFamily="18" charset="0"/>
              </a:rPr>
              <a:t>Toiminnan jatkuvaan rahoittamiseen.</a:t>
            </a:r>
          </a:p>
          <a:p>
            <a:pPr marL="342900" marR="0" lvl="0" indent="-342900" algn="l" defTabSz="914400" rtl="0" eaLnBrk="1" fontAlgn="auto" latinLnBrk="0" hangingPunct="1">
              <a:lnSpc>
                <a:spcPct val="100000"/>
              </a:lnSpc>
              <a:spcBef>
                <a:spcPts val="0"/>
              </a:spcBef>
              <a:spcAft>
                <a:spcPts val="600"/>
              </a:spcAft>
              <a:buClr>
                <a:srgbClr val="28549A"/>
              </a:buClr>
              <a:buSzTx/>
              <a:buFont typeface="Arial" panose="020B0604020202020204" pitchFamily="34" charset="0"/>
              <a:buChar char="•"/>
              <a:tabLst>
                <a:tab pos="457200" algn="l"/>
              </a:tabLst>
              <a:defRPr/>
            </a:pPr>
            <a:r>
              <a:rPr kumimoji="0" lang="fi-FI" sz="20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Times New Roman" panose="02020603050405020304" pitchFamily="18" charset="0"/>
              </a:rPr>
              <a:t>Toimintaan, joka on yhteisön perustoimintaa tai jota tuetaan muulla kaupungin avustuksella.</a:t>
            </a:r>
            <a:endParaRPr kumimoji="0" lang="fi-FI" sz="2000" b="0" i="0" u="none" strike="noStrike" kern="1200" cap="none" spc="0" normalizeH="0" baseline="0" noProof="0" dirty="0">
              <a:ln>
                <a:noFill/>
              </a:ln>
              <a:solidFill>
                <a:srgbClr val="212121"/>
              </a:solidFill>
              <a:effectLst/>
              <a:uLnTx/>
              <a:uFillTx/>
              <a:latin typeface="Calibri" panose="020F0502020204030204"/>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600"/>
              </a:spcAft>
              <a:buClr>
                <a:srgbClr val="28549A"/>
              </a:buClr>
              <a:buSzTx/>
              <a:buFont typeface="Arial" panose="020B0604020202020204" pitchFamily="34" charset="0"/>
              <a:buChar char="•"/>
              <a:tabLst>
                <a:tab pos="457200" algn="l"/>
              </a:tabLst>
              <a:defRPr/>
            </a:pPr>
            <a:r>
              <a:rPr kumimoji="0" lang="fi-FI" sz="20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Times New Roman" panose="02020603050405020304" pitchFamily="18" charset="0"/>
              </a:rPr>
              <a:t>Toimintaan, joka tuottaa voittoa tai jonka keskeinen tarkoitus on varainhankinta.</a:t>
            </a:r>
            <a:endParaRPr kumimoji="0" lang="fi-FI" sz="2000" b="0" i="0" u="none" strike="noStrike" kern="1200" cap="none" spc="0" normalizeH="0" baseline="0" noProof="0" dirty="0">
              <a:ln>
                <a:noFill/>
              </a:ln>
              <a:solidFill>
                <a:srgbClr val="212121"/>
              </a:solidFill>
              <a:effectLst/>
              <a:uLnTx/>
              <a:uFillTx/>
              <a:latin typeface="Calibri" panose="020F0502020204030204"/>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600"/>
              </a:spcAft>
              <a:buClr>
                <a:srgbClr val="28549A"/>
              </a:buClr>
              <a:buSzTx/>
              <a:buFont typeface="Arial" panose="020B0604020202020204" pitchFamily="34" charset="0"/>
              <a:buChar char="•"/>
              <a:tabLst>
                <a:tab pos="457200" algn="l"/>
              </a:tabLst>
              <a:defRPr/>
            </a:pPr>
            <a:r>
              <a:rPr kumimoji="0" lang="fi-FI" sz="20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Times New Roman" panose="02020603050405020304" pitchFamily="18" charset="0"/>
              </a:rPr>
              <a:t>Yrityksille, yksityishenkilöille ja kaupungin yksiköille.</a:t>
            </a:r>
            <a:endParaRPr kumimoji="0" lang="fi-FI" sz="2000" b="0" i="0" u="none" strike="noStrike" kern="1200" cap="none" spc="0" normalizeH="0" baseline="0" noProof="0" dirty="0">
              <a:ln>
                <a:noFill/>
              </a:ln>
              <a:solidFill>
                <a:srgbClr val="212121"/>
              </a:solidFill>
              <a:effectLst/>
              <a:uLnTx/>
              <a:uFillTx/>
              <a:latin typeface="Calibri" panose="020F0502020204030204"/>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600"/>
              </a:spcAft>
              <a:buClr>
                <a:srgbClr val="28549A"/>
              </a:buClr>
              <a:buSzTx/>
              <a:buFont typeface="Arial" panose="020B0604020202020204" pitchFamily="34" charset="0"/>
              <a:buChar char="•"/>
              <a:tabLst>
                <a:tab pos="457200" algn="l"/>
              </a:tabLst>
              <a:defRPr/>
            </a:pPr>
            <a:r>
              <a:rPr kumimoji="0" lang="fi-FI" sz="20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Times New Roman" panose="02020603050405020304" pitchFamily="18" charset="0"/>
              </a:rPr>
              <a:t>Investointeihin ja kiinteän tai irtaimen omaisuuden hankintaan tai perusparantamiseen.</a:t>
            </a:r>
            <a:endParaRPr kumimoji="0" lang="fi-FI" sz="2000" b="0" i="0" u="none" strike="noStrike" kern="1200" cap="none" spc="0" normalizeH="0" baseline="0" noProof="0" dirty="0">
              <a:ln>
                <a:noFill/>
              </a:ln>
              <a:solidFill>
                <a:srgbClr val="212121"/>
              </a:solidFill>
              <a:effectLst/>
              <a:uLnTx/>
              <a:uFillTx/>
              <a:latin typeface="Calibri" panose="020F0502020204030204"/>
              <a:ea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100000"/>
              </a:lnSpc>
              <a:spcBef>
                <a:spcPts val="1000"/>
              </a:spcBef>
              <a:spcAft>
                <a:spcPts val="0"/>
              </a:spcAft>
              <a:buClr>
                <a:srgbClr val="28549A"/>
              </a:buClr>
              <a:buSzTx/>
              <a:buFont typeface="Arial" panose="020B0604020202020204" pitchFamily="34" charset="0"/>
              <a:buChar char="•"/>
              <a:tabLst/>
              <a:defRPr/>
            </a:pPr>
            <a:endParaRPr kumimoji="0" lang="fi-FI" sz="2800" b="0" i="0" u="none" strike="noStrike" kern="1200" cap="none" spc="0" normalizeH="0" baseline="0" noProof="0" dirty="0">
              <a:ln>
                <a:noFill/>
              </a:ln>
              <a:solidFill>
                <a:srgbClr val="21212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2269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D8AFBA-AF5A-02D2-0023-D6BE5B695251}"/>
              </a:ext>
            </a:extLst>
          </p:cNvPr>
          <p:cNvSpPr>
            <a:spLocks noGrp="1"/>
          </p:cNvSpPr>
          <p:nvPr>
            <p:ph type="title"/>
          </p:nvPr>
        </p:nvSpPr>
        <p:spPr>
          <a:xfrm>
            <a:off x="1112715" y="308729"/>
            <a:ext cx="10515600" cy="1060926"/>
          </a:xfrm>
        </p:spPr>
        <p:txBody>
          <a:bodyPr>
            <a:normAutofit/>
          </a:bodyPr>
          <a:lstStyle/>
          <a:p>
            <a:pPr algn="l"/>
            <a:r>
              <a:rPr lang="fi-FI" sz="4400" b="1" kern="1200" dirty="0">
                <a:effectLst/>
                <a:latin typeface="Calibri" panose="020F0502020204030204" pitchFamily="34" charset="0"/>
                <a:ea typeface="Times New Roman" panose="02020603050405020304" pitchFamily="18" charset="0"/>
                <a:cs typeface="Calibri" panose="020F0502020204030204" pitchFamily="34" charset="0"/>
              </a:rPr>
              <a:t>Myöntämisen perusteita</a:t>
            </a:r>
            <a:endParaRPr lang="fi-FI" sz="4400" dirty="0"/>
          </a:p>
        </p:txBody>
      </p:sp>
      <p:sp>
        <p:nvSpPr>
          <p:cNvPr id="3" name="Tekstin paikkamerkki 2">
            <a:extLst>
              <a:ext uri="{FF2B5EF4-FFF2-40B4-BE49-F238E27FC236}">
                <a16:creationId xmlns:a16="http://schemas.microsoft.com/office/drawing/2014/main" id="{F450C4BC-CF1F-B0DE-D48E-9C2CFAC24565}"/>
              </a:ext>
            </a:extLst>
          </p:cNvPr>
          <p:cNvSpPr>
            <a:spLocks noGrp="1"/>
          </p:cNvSpPr>
          <p:nvPr>
            <p:ph type="body" idx="1"/>
          </p:nvPr>
        </p:nvSpPr>
        <p:spPr>
          <a:xfrm>
            <a:off x="783550" y="1196573"/>
            <a:ext cx="10515600" cy="5159777"/>
          </a:xfrm>
          <a:solidFill>
            <a:schemeClr val="bg1">
              <a:lumMod val="95000"/>
            </a:schemeClr>
          </a:solidFill>
        </p:spPr>
        <p:txBody>
          <a:bodyPr>
            <a:noAutofit/>
          </a:bodyPr>
          <a:lstStyle/>
          <a:p>
            <a:pPr marL="342900" lvl="0" indent="-342900">
              <a:spcAft>
                <a:spcPts val="600"/>
              </a:spcAft>
              <a:buFont typeface="Arial" panose="020B0604020202020204" pitchFamily="34" charset="0"/>
              <a:buChar char="•"/>
              <a:tabLst>
                <a:tab pos="457200" algn="l"/>
              </a:tabLst>
            </a:pPr>
            <a:r>
              <a:rPr lang="fi-FI" kern="1200" dirty="0">
                <a:solidFill>
                  <a:srgbClr val="000000"/>
                </a:solidFill>
                <a:effectLst/>
                <a:ea typeface="Times New Roman" panose="02020603050405020304" pitchFamily="18" charset="0"/>
                <a:cs typeface="Times New Roman" panose="02020603050405020304" pitchFamily="18" charset="0"/>
              </a:rPr>
              <a:t>Avustukset kohdentuvat ensisijaisesti toiminnasta aiheutuviin palkkakustannuksiin. </a:t>
            </a:r>
            <a:r>
              <a:rPr lang="fi-FI" dirty="0">
                <a:solidFill>
                  <a:srgbClr val="28549A"/>
                </a:solidFill>
                <a:effectLst/>
                <a:ea typeface="Times New Roman" panose="02020603050405020304" pitchFamily="18" charset="0"/>
              </a:rPr>
              <a:t> </a:t>
            </a:r>
            <a:endParaRPr lang="fi-FI" dirty="0">
              <a:effectLst/>
              <a:ea typeface="Times New Roman" panose="02020603050405020304" pitchFamily="18" charset="0"/>
            </a:endParaRPr>
          </a:p>
          <a:p>
            <a:pPr marL="342900" lvl="0" indent="-342900">
              <a:spcAft>
                <a:spcPts val="600"/>
              </a:spcAft>
              <a:buFont typeface="Arial" panose="020B0604020202020204" pitchFamily="34" charset="0"/>
              <a:buChar char="•"/>
              <a:tabLst>
                <a:tab pos="457200" algn="l"/>
              </a:tabLst>
            </a:pPr>
            <a:r>
              <a:rPr lang="fi-FI" kern="1200" dirty="0">
                <a:solidFill>
                  <a:srgbClr val="000000"/>
                </a:solidFill>
                <a:effectLst/>
                <a:ea typeface="Times New Roman" panose="02020603050405020304" pitchFamily="18" charset="0"/>
                <a:cs typeface="Times New Roman" panose="02020603050405020304" pitchFamily="18" charset="0"/>
              </a:rPr>
              <a:t>Avustettavaksi esitettävät toiminnot sisältävät työllistymistä edistäviä palveluja, yrittäjyyteen tutustumista sekä nuorten hyvinvointia ja arkea tukevia palveluja.  Myös maahanmuuttajataustaiset nuoret on huomioitu. Lisäksi avustuksien valmistelussa on otettu huomioon järjestöjen mahdollisuudet tehdä keskinäistä yhteistyötä.</a:t>
            </a:r>
            <a:endParaRPr lang="fi-FI" dirty="0">
              <a:effectLst/>
              <a:ea typeface="Times New Roman" panose="02020603050405020304" pitchFamily="18" charset="0"/>
            </a:endParaRPr>
          </a:p>
          <a:p>
            <a:pPr marL="342900" lvl="0" indent="-342900">
              <a:spcAft>
                <a:spcPts val="600"/>
              </a:spcAft>
              <a:buFont typeface="Arial" panose="020B0604020202020204" pitchFamily="34" charset="0"/>
              <a:buChar char="•"/>
              <a:tabLst>
                <a:tab pos="457200" algn="l"/>
              </a:tabLst>
            </a:pPr>
            <a:r>
              <a:rPr lang="fi-FI" kern="1200" dirty="0">
                <a:solidFill>
                  <a:srgbClr val="000000"/>
                </a:solidFill>
                <a:effectLst/>
                <a:ea typeface="Times New Roman" panose="02020603050405020304" pitchFamily="18" charset="0"/>
                <a:cs typeface="Times New Roman" panose="02020603050405020304" pitchFamily="18" charset="0"/>
              </a:rPr>
              <a:t>Avustettavilla </a:t>
            </a:r>
            <a:r>
              <a:rPr lang="fi-FI" dirty="0">
                <a:solidFill>
                  <a:srgbClr val="000000"/>
                </a:solidFill>
                <a:ea typeface="Times New Roman" panose="02020603050405020304" pitchFamily="18" charset="0"/>
                <a:cs typeface="Times New Roman" panose="02020603050405020304" pitchFamily="18" charset="0"/>
              </a:rPr>
              <a:t>hankkeilla</a:t>
            </a:r>
            <a:r>
              <a:rPr lang="fi-FI" kern="1200" dirty="0">
                <a:solidFill>
                  <a:srgbClr val="000000"/>
                </a:solidFill>
                <a:effectLst/>
                <a:ea typeface="Times New Roman" panose="02020603050405020304" pitchFamily="18" charset="0"/>
                <a:cs typeface="Times New Roman" panose="02020603050405020304" pitchFamily="18" charset="0"/>
              </a:rPr>
              <a:t> on mahdollista tavoittaa vuoden 2024 aikana                                                                        vähintään 740 nuorta. Avustuksen saajilta edellytetään raportointia toiminnan ja                                                                 sen tavoitteiden toteutumisesta.</a:t>
            </a:r>
            <a:endParaRPr lang="fi-FI" dirty="0">
              <a:effectLst/>
              <a:ea typeface="Times New Roman" panose="02020603050405020304" pitchFamily="18" charset="0"/>
              <a:cs typeface="Times New Roman" panose="02020603050405020304" pitchFamily="18" charset="0"/>
            </a:endParaRPr>
          </a:p>
          <a:p>
            <a:pPr>
              <a:lnSpc>
                <a:spcPct val="107000"/>
              </a:lnSpc>
              <a:spcAft>
                <a:spcPts val="800"/>
              </a:spcAft>
            </a:pPr>
            <a:r>
              <a:rPr lang="fi-FI" kern="1200" dirty="0">
                <a:solidFill>
                  <a:srgbClr val="000000"/>
                </a:solidFill>
                <a:effectLst/>
                <a:ea typeface="Times New Roman" panose="02020603050405020304" pitchFamily="18" charset="0"/>
                <a:cs typeface="Times New Roman" panose="02020603050405020304" pitchFamily="18" charset="0"/>
              </a:rPr>
              <a:t>Nuorisotakuuavustusta esitetään myönnettäväksi </a:t>
            </a:r>
            <a:r>
              <a:rPr lang="fi-FI" b="1" dirty="0">
                <a:solidFill>
                  <a:schemeClr val="tx1"/>
                </a:solidFill>
                <a:ea typeface="Times New Roman" panose="02020603050405020304" pitchFamily="18" charset="0"/>
                <a:cs typeface="Times New Roman" panose="02020603050405020304" pitchFamily="18" charset="0"/>
              </a:rPr>
              <a:t>12</a:t>
            </a:r>
            <a:r>
              <a:rPr lang="fi-FI" b="1" kern="1200" dirty="0">
                <a:solidFill>
                  <a:srgbClr val="FF0000"/>
                </a:solidFill>
                <a:effectLst/>
                <a:ea typeface="Times New Roman" panose="02020603050405020304" pitchFamily="18" charset="0"/>
                <a:cs typeface="Times New Roman" panose="02020603050405020304" pitchFamily="18" charset="0"/>
              </a:rPr>
              <a:t> </a:t>
            </a:r>
            <a:r>
              <a:rPr lang="fi-FI" kern="1200" dirty="0">
                <a:solidFill>
                  <a:srgbClr val="000000"/>
                </a:solidFill>
                <a:effectLst/>
                <a:ea typeface="Times New Roman" panose="02020603050405020304" pitchFamily="18" charset="0"/>
                <a:cs typeface="Times New Roman" panose="02020603050405020304" pitchFamily="18" charset="0"/>
              </a:rPr>
              <a:t>yhdistykselle                                            yhteensä 295 000 euroa.</a:t>
            </a:r>
            <a:endParaRPr lang="fi-FI" dirty="0">
              <a:effectLst/>
              <a:ea typeface="Calibri" panose="020F0502020204030204" pitchFamily="34" charset="0"/>
              <a:cs typeface="Times New Roman" panose="02020603050405020304" pitchFamily="18" charset="0"/>
            </a:endParaRPr>
          </a:p>
        </p:txBody>
      </p:sp>
      <p:sp>
        <p:nvSpPr>
          <p:cNvPr id="4" name="Päivämäärän paikkamerkki 3">
            <a:extLst>
              <a:ext uri="{FF2B5EF4-FFF2-40B4-BE49-F238E27FC236}">
                <a16:creationId xmlns:a16="http://schemas.microsoft.com/office/drawing/2014/main" id="{EBFA3A83-CF94-AE6A-F50C-AEBDD3542DAC}"/>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D98752-59B4-476B-82AD-A40B94580204}" type="datetime1">
              <a:rPr kumimoji="0" lang="fi-FI" sz="1200" b="0" i="0" u="none" strike="noStrike" kern="1200" cap="none" spc="0" normalizeH="0" baseline="0" noProof="0" smtClean="0">
                <a:ln>
                  <a:noFill/>
                </a:ln>
                <a:solidFill>
                  <a:srgbClr val="212121">
                    <a:lumMod val="75000"/>
                    <a:lumOff val="2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14.12.2023</a:t>
            </a:fld>
            <a:endParaRPr kumimoji="0" lang="fi-FI" sz="1200" b="0" i="0" u="none" strike="noStrike" kern="1200" cap="none" spc="0" normalizeH="0" baseline="0" noProof="0">
              <a:ln>
                <a:noFill/>
              </a:ln>
              <a:solidFill>
                <a:srgbClr val="212121">
                  <a:lumMod val="75000"/>
                  <a:lumOff val="25000"/>
                </a:srgbClr>
              </a:solidFill>
              <a:effectLst/>
              <a:uLnTx/>
              <a:uFillTx/>
              <a:latin typeface="Calibri" panose="020F0502020204030204"/>
              <a:ea typeface="+mn-ea"/>
              <a:cs typeface="+mn-cs"/>
            </a:endParaRPr>
          </a:p>
        </p:txBody>
      </p:sp>
      <p:sp>
        <p:nvSpPr>
          <p:cNvPr id="6" name="Dian numeron paikkamerkki 5">
            <a:extLst>
              <a:ext uri="{FF2B5EF4-FFF2-40B4-BE49-F238E27FC236}">
                <a16:creationId xmlns:a16="http://schemas.microsoft.com/office/drawing/2014/main" id="{0FB27F1C-CD4E-CED0-BF8A-BFC8F834FB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EE06F1-2D77-A44E-97FA-F679B9CB76D5}" type="slidenum">
              <a:rPr kumimoji="0" lang="fi-FI" sz="1200" b="0" i="0" u="none" strike="noStrike" kern="1200" cap="none" spc="0" normalizeH="0" baseline="0" noProof="0" smtClean="0">
                <a:ln>
                  <a:noFill/>
                </a:ln>
                <a:solidFill>
                  <a:srgbClr val="212121">
                    <a:lumMod val="75000"/>
                    <a:lumOff val="2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i-FI" sz="1200" b="0" i="0" u="none" strike="noStrike" kern="1200" cap="none" spc="0" normalizeH="0" baseline="0" noProof="0">
              <a:ln>
                <a:noFill/>
              </a:ln>
              <a:solidFill>
                <a:srgbClr val="212121">
                  <a:lumMod val="75000"/>
                  <a:lumOff val="2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7411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58BF03E-8039-966B-DF2C-EDB28EF46A2C}"/>
              </a:ext>
            </a:extLst>
          </p:cNvPr>
          <p:cNvSpPr>
            <a:spLocks noGrp="1"/>
          </p:cNvSpPr>
          <p:nvPr>
            <p:ph type="title"/>
          </p:nvPr>
        </p:nvSpPr>
        <p:spPr>
          <a:xfrm>
            <a:off x="864900" y="488597"/>
            <a:ext cx="10515600" cy="1060926"/>
          </a:xfrm>
        </p:spPr>
        <p:txBody>
          <a:bodyPr>
            <a:normAutofit/>
          </a:bodyPr>
          <a:lstStyle/>
          <a:p>
            <a:pPr algn="l"/>
            <a:r>
              <a:rPr lang="fi-FI" sz="4400" dirty="0"/>
              <a:t>Hankehakemusten pisteytys</a:t>
            </a:r>
          </a:p>
        </p:txBody>
      </p:sp>
      <p:sp>
        <p:nvSpPr>
          <p:cNvPr id="3" name="Tekstin paikkamerkki 2">
            <a:extLst>
              <a:ext uri="{FF2B5EF4-FFF2-40B4-BE49-F238E27FC236}">
                <a16:creationId xmlns:a16="http://schemas.microsoft.com/office/drawing/2014/main" id="{80B9BF3E-DF4E-5633-455B-8FD8F9A47A6E}"/>
              </a:ext>
            </a:extLst>
          </p:cNvPr>
          <p:cNvSpPr>
            <a:spLocks noGrp="1"/>
          </p:cNvSpPr>
          <p:nvPr>
            <p:ph type="body" idx="1"/>
          </p:nvPr>
        </p:nvSpPr>
        <p:spPr>
          <a:xfrm>
            <a:off x="864900" y="1642199"/>
            <a:ext cx="7296120" cy="4129951"/>
          </a:xfrm>
          <a:solidFill>
            <a:schemeClr val="bg1">
              <a:lumMod val="95000"/>
            </a:schemeClr>
          </a:solidFill>
        </p:spPr>
        <p:txBody>
          <a:bodyPr>
            <a:noAutofit/>
          </a:bodyPr>
          <a:lstStyle/>
          <a:p>
            <a:pPr>
              <a:spcBef>
                <a:spcPts val="600"/>
              </a:spcBef>
            </a:pPr>
            <a:r>
              <a:rPr lang="fi-FI" dirty="0">
                <a:solidFill>
                  <a:schemeClr val="tx1"/>
                </a:solidFill>
              </a:rPr>
              <a:t>Oma-rahoitus 				pisteet 0-3</a:t>
            </a:r>
          </a:p>
          <a:p>
            <a:pPr>
              <a:spcBef>
                <a:spcPts val="600"/>
              </a:spcBef>
            </a:pPr>
            <a:r>
              <a:rPr lang="fi-FI" dirty="0">
                <a:solidFill>
                  <a:schemeClr val="tx1"/>
                </a:solidFill>
              </a:rPr>
              <a:t>Laadulliset tavoitteet 			pisteet 1-5</a:t>
            </a:r>
          </a:p>
          <a:p>
            <a:pPr>
              <a:spcBef>
                <a:spcPts val="600"/>
              </a:spcBef>
            </a:pPr>
            <a:r>
              <a:rPr lang="fi-FI" dirty="0">
                <a:solidFill>
                  <a:schemeClr val="tx1"/>
                </a:solidFill>
              </a:rPr>
              <a:t>Määrälliset tavoitteet 			pisteet 1-5</a:t>
            </a:r>
          </a:p>
          <a:p>
            <a:pPr>
              <a:spcBef>
                <a:spcPts val="600"/>
              </a:spcBef>
            </a:pPr>
            <a:r>
              <a:rPr lang="fi-FI" dirty="0">
                <a:solidFill>
                  <a:schemeClr val="tx1"/>
                </a:solidFill>
              </a:rPr>
              <a:t>Nuorten tavoittaminen ja ohjaus  		pisteet 1-3</a:t>
            </a:r>
          </a:p>
          <a:p>
            <a:pPr>
              <a:spcBef>
                <a:spcPts val="600"/>
              </a:spcBef>
            </a:pPr>
            <a:r>
              <a:rPr lang="fi-FI" dirty="0">
                <a:solidFill>
                  <a:schemeClr val="tx1"/>
                </a:solidFill>
              </a:rPr>
              <a:t>Jatko-ohjaus             			pisteet 1-5</a:t>
            </a:r>
          </a:p>
          <a:p>
            <a:pPr>
              <a:spcBef>
                <a:spcPts val="600"/>
              </a:spcBef>
            </a:pPr>
            <a:r>
              <a:rPr lang="fi-FI" dirty="0">
                <a:solidFill>
                  <a:schemeClr val="tx1"/>
                </a:solidFill>
              </a:rPr>
              <a:t>Tärkeimmät yhteistyömuodot 		pisteet 1-3</a:t>
            </a:r>
          </a:p>
          <a:p>
            <a:pPr>
              <a:spcBef>
                <a:spcPts val="600"/>
              </a:spcBef>
            </a:pPr>
            <a:r>
              <a:rPr lang="fi-FI" dirty="0">
                <a:solidFill>
                  <a:schemeClr val="tx1"/>
                </a:solidFill>
              </a:rPr>
              <a:t>Innovatiivisuus 				pisteet 1-3</a:t>
            </a:r>
          </a:p>
          <a:p>
            <a:pPr>
              <a:spcBef>
                <a:spcPts val="600"/>
              </a:spcBef>
            </a:pPr>
            <a:r>
              <a:rPr lang="fi-FI" dirty="0">
                <a:solidFill>
                  <a:schemeClr val="tx1"/>
                </a:solidFill>
              </a:rPr>
              <a:t>Tarpeellisuus 				pisteet 1-3</a:t>
            </a:r>
          </a:p>
          <a:p>
            <a:pPr>
              <a:spcBef>
                <a:spcPts val="600"/>
              </a:spcBef>
            </a:pPr>
            <a:r>
              <a:rPr lang="fi-FI" dirty="0">
                <a:solidFill>
                  <a:schemeClr val="tx1"/>
                </a:solidFill>
              </a:rPr>
              <a:t>Toteutettavuus/yleisvaikutelma 		pisteet 1-3</a:t>
            </a:r>
          </a:p>
        </p:txBody>
      </p:sp>
      <p:sp>
        <p:nvSpPr>
          <p:cNvPr id="4" name="Päivämäärän paikkamerkki 3">
            <a:extLst>
              <a:ext uri="{FF2B5EF4-FFF2-40B4-BE49-F238E27FC236}">
                <a16:creationId xmlns:a16="http://schemas.microsoft.com/office/drawing/2014/main" id="{41E69F2E-50C7-AA3C-823D-7E93E4A43C48}"/>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D98752-59B4-476B-82AD-A40B94580204}" type="datetime1">
              <a:rPr kumimoji="0" lang="fi-FI" sz="1200" b="0" i="0" u="none" strike="noStrike" kern="1200" cap="none" spc="0" normalizeH="0" baseline="0" noProof="0" smtClean="0">
                <a:ln>
                  <a:noFill/>
                </a:ln>
                <a:solidFill>
                  <a:srgbClr val="212121">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14.12.2023</a:t>
            </a:fld>
            <a:endParaRPr kumimoji="0" lang="fi-FI" sz="1200" b="0" i="0" u="none" strike="noStrike" kern="1200" cap="none" spc="0" normalizeH="0" baseline="0" noProof="0">
              <a:ln>
                <a:noFill/>
              </a:ln>
              <a:solidFill>
                <a:srgbClr val="212121">
                  <a:tint val="75000"/>
                </a:srgbClr>
              </a:solidFill>
              <a:effectLst/>
              <a:uLnTx/>
              <a:uFillTx/>
              <a:latin typeface="Calibri" panose="020F0502020204030204"/>
              <a:ea typeface="+mn-ea"/>
              <a:cs typeface="+mn-cs"/>
            </a:endParaRPr>
          </a:p>
        </p:txBody>
      </p:sp>
      <p:sp>
        <p:nvSpPr>
          <p:cNvPr id="6" name="Dian numeron paikkamerkki 5">
            <a:extLst>
              <a:ext uri="{FF2B5EF4-FFF2-40B4-BE49-F238E27FC236}">
                <a16:creationId xmlns:a16="http://schemas.microsoft.com/office/drawing/2014/main" id="{637DF13D-2DC8-1C08-BC5F-FD651D2E12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EE06F1-2D77-A44E-97FA-F679B9CB76D5}" type="slidenum">
              <a:rPr kumimoji="0" lang="fi-FI" sz="1200" b="0" i="0" u="none" strike="noStrike" kern="1200" cap="none" spc="0" normalizeH="0" baseline="0" noProof="0" smtClean="0">
                <a:ln>
                  <a:noFill/>
                </a:ln>
                <a:solidFill>
                  <a:srgbClr val="212121">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i-FI" sz="1200" b="0" i="0" u="none" strike="noStrike" kern="1200" cap="none" spc="0" normalizeH="0" baseline="0" noProof="0">
              <a:ln>
                <a:noFill/>
              </a:ln>
              <a:solidFill>
                <a:srgbClr val="212121">
                  <a:tint val="75000"/>
                </a:srgbClr>
              </a:solidFill>
              <a:effectLst/>
              <a:uLnTx/>
              <a:uFillTx/>
              <a:latin typeface="Calibri" panose="020F0502020204030204"/>
              <a:ea typeface="+mn-ea"/>
              <a:cs typeface="+mn-cs"/>
            </a:endParaRPr>
          </a:p>
        </p:txBody>
      </p:sp>
      <p:sp>
        <p:nvSpPr>
          <p:cNvPr id="5" name="Tekstiruutu 4">
            <a:extLst>
              <a:ext uri="{FF2B5EF4-FFF2-40B4-BE49-F238E27FC236}">
                <a16:creationId xmlns:a16="http://schemas.microsoft.com/office/drawing/2014/main" id="{BCF5C455-5046-969B-9A9F-4CA2FFF92497}"/>
              </a:ext>
            </a:extLst>
          </p:cNvPr>
          <p:cNvSpPr txBox="1"/>
          <p:nvPr/>
        </p:nvSpPr>
        <p:spPr>
          <a:xfrm>
            <a:off x="2331720" y="6046787"/>
            <a:ext cx="4457700" cy="492125"/>
          </a:xfrm>
          <a:prstGeom prst="rect">
            <a:avLst/>
          </a:prstGeom>
          <a:effectLst/>
        </p:spPr>
        <p:txBody>
          <a:bodyPr vert="horz" wrap="square" lIns="91440" tIns="45720" rIns="91440" bIns="45720" rtlCol="0" anchor="t">
            <a:normAutofit/>
          </a:bodyPr>
          <a:lstStyle/>
          <a:p>
            <a:pPr algn="l"/>
            <a:r>
              <a:rPr lang="fi-FI" sz="2000" dirty="0"/>
              <a:t>Työllisyys                       Hyvinvointi</a:t>
            </a:r>
          </a:p>
        </p:txBody>
      </p:sp>
      <p:sp>
        <p:nvSpPr>
          <p:cNvPr id="7" name="Suorakulmio 6">
            <a:extLst>
              <a:ext uri="{FF2B5EF4-FFF2-40B4-BE49-F238E27FC236}">
                <a16:creationId xmlns:a16="http://schemas.microsoft.com/office/drawing/2014/main" id="{B19FB615-20A0-1B3B-E1FE-6CD36D3316ED}"/>
              </a:ext>
            </a:extLst>
          </p:cNvPr>
          <p:cNvSpPr/>
          <p:nvPr/>
        </p:nvSpPr>
        <p:spPr>
          <a:xfrm>
            <a:off x="3554730" y="6137910"/>
            <a:ext cx="777240" cy="32004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Suorakulmio 7">
            <a:extLst>
              <a:ext uri="{FF2B5EF4-FFF2-40B4-BE49-F238E27FC236}">
                <a16:creationId xmlns:a16="http://schemas.microsoft.com/office/drawing/2014/main" id="{22D64E07-2F23-B8BC-2AD8-9AB7E03068CA}"/>
              </a:ext>
            </a:extLst>
          </p:cNvPr>
          <p:cNvSpPr/>
          <p:nvPr/>
        </p:nvSpPr>
        <p:spPr>
          <a:xfrm>
            <a:off x="6012180" y="6137910"/>
            <a:ext cx="777240" cy="32004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864920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A475F4A1-368E-C6EC-95C5-3FF8D72E0125}"/>
              </a:ext>
            </a:extLst>
          </p:cNvPr>
          <p:cNvSpPr>
            <a:spLocks noGrp="1"/>
          </p:cNvSpPr>
          <p:nvPr>
            <p:ph type="title"/>
          </p:nvPr>
        </p:nvSpPr>
        <p:spPr>
          <a:xfrm>
            <a:off x="466090" y="163656"/>
            <a:ext cx="10515600" cy="727884"/>
          </a:xfrm>
        </p:spPr>
        <p:txBody>
          <a:bodyPr>
            <a:normAutofit/>
          </a:bodyPr>
          <a:lstStyle/>
          <a:p>
            <a:r>
              <a:rPr lang="fi-FI" sz="4400" dirty="0"/>
              <a:t>Avustusesitys 2024</a:t>
            </a:r>
          </a:p>
        </p:txBody>
      </p:sp>
      <p:sp>
        <p:nvSpPr>
          <p:cNvPr id="6" name="Dian numeron paikkamerkki 5">
            <a:extLst>
              <a:ext uri="{FF2B5EF4-FFF2-40B4-BE49-F238E27FC236}">
                <a16:creationId xmlns:a16="http://schemas.microsoft.com/office/drawing/2014/main" id="{1CBB77D2-B4FE-6D75-BB08-11693B69CADA}"/>
              </a:ext>
            </a:extLst>
          </p:cNvPr>
          <p:cNvSpPr>
            <a:spLocks noGrp="1"/>
          </p:cNvSpPr>
          <p:nvPr>
            <p:ph type="sldNum" sz="quarter" idx="12"/>
          </p:nvPr>
        </p:nvSpPr>
        <p:spPr/>
        <p:txBody>
          <a:bodyPr/>
          <a:lstStyle/>
          <a:p>
            <a:fld id="{F3EE06F1-2D77-A44E-97FA-F679B9CB76D5}" type="slidenum">
              <a:rPr lang="fi-FI" smtClean="0"/>
              <a:t>6</a:t>
            </a:fld>
            <a:endParaRPr lang="fi-FI"/>
          </a:p>
        </p:txBody>
      </p:sp>
      <p:graphicFrame>
        <p:nvGraphicFramePr>
          <p:cNvPr id="9" name="Objekti 8">
            <a:extLst>
              <a:ext uri="{FF2B5EF4-FFF2-40B4-BE49-F238E27FC236}">
                <a16:creationId xmlns:a16="http://schemas.microsoft.com/office/drawing/2014/main" id="{03E8C1FE-8BC2-D0D3-B6F8-A89D1AC7EF05}"/>
              </a:ext>
            </a:extLst>
          </p:cNvPr>
          <p:cNvGraphicFramePr>
            <a:graphicFrameLocks noChangeAspect="1"/>
          </p:cNvGraphicFramePr>
          <p:nvPr>
            <p:extLst>
              <p:ext uri="{D42A27DB-BD31-4B8C-83A1-F6EECF244321}">
                <p14:modId xmlns:p14="http://schemas.microsoft.com/office/powerpoint/2010/main" val="4181448806"/>
              </p:ext>
            </p:extLst>
          </p:nvPr>
        </p:nvGraphicFramePr>
        <p:xfrm>
          <a:off x="466725" y="892175"/>
          <a:ext cx="10677525" cy="5454650"/>
        </p:xfrm>
        <a:graphic>
          <a:graphicData uri="http://schemas.openxmlformats.org/presentationml/2006/ole">
            <mc:AlternateContent xmlns:mc="http://schemas.openxmlformats.org/markup-compatibility/2006">
              <mc:Choice xmlns:v="urn:schemas-microsoft-com:vml" Requires="v">
                <p:oleObj name="Worksheet" r:id="rId2" imgW="9829734" imgH="5021689" progId="Excel.Sheet.12">
                  <p:embed/>
                </p:oleObj>
              </mc:Choice>
              <mc:Fallback>
                <p:oleObj name="Worksheet" r:id="rId2" imgW="9829734" imgH="5021689" progId="Excel.Sheet.12">
                  <p:embed/>
                  <p:pic>
                    <p:nvPicPr>
                      <p:cNvPr id="9" name="Objekti 8">
                        <a:extLst>
                          <a:ext uri="{FF2B5EF4-FFF2-40B4-BE49-F238E27FC236}">
                            <a16:creationId xmlns:a16="http://schemas.microsoft.com/office/drawing/2014/main" id="{03E8C1FE-8BC2-D0D3-B6F8-A89D1AC7EF05}"/>
                          </a:ext>
                        </a:extLst>
                      </p:cNvPr>
                      <p:cNvPicPr/>
                      <p:nvPr/>
                    </p:nvPicPr>
                    <p:blipFill>
                      <a:blip r:embed="rId3"/>
                      <a:stretch>
                        <a:fillRect/>
                      </a:stretch>
                    </p:blipFill>
                    <p:spPr>
                      <a:xfrm>
                        <a:off x="466725" y="892175"/>
                        <a:ext cx="10677525" cy="5454650"/>
                      </a:xfrm>
                      <a:prstGeom prst="rect">
                        <a:avLst/>
                      </a:prstGeom>
                    </p:spPr>
                  </p:pic>
                </p:oleObj>
              </mc:Fallback>
            </mc:AlternateContent>
          </a:graphicData>
        </a:graphic>
      </p:graphicFrame>
      <p:sp>
        <p:nvSpPr>
          <p:cNvPr id="10" name="Tekstiruutu 9">
            <a:extLst>
              <a:ext uri="{FF2B5EF4-FFF2-40B4-BE49-F238E27FC236}">
                <a16:creationId xmlns:a16="http://schemas.microsoft.com/office/drawing/2014/main" id="{AAEF3583-93C6-E946-FAD0-AF9012127B94}"/>
              </a:ext>
            </a:extLst>
          </p:cNvPr>
          <p:cNvSpPr txBox="1"/>
          <p:nvPr/>
        </p:nvSpPr>
        <p:spPr>
          <a:xfrm>
            <a:off x="6275069" y="6327839"/>
            <a:ext cx="2160257" cy="490791"/>
          </a:xfrm>
          <a:prstGeom prst="rect">
            <a:avLst/>
          </a:prstGeom>
          <a:effectLst/>
        </p:spPr>
        <p:txBody>
          <a:bodyPr vert="horz" wrap="none" lIns="91440" tIns="45720" rIns="91440" bIns="45720" rtlCol="0" anchor="t">
            <a:normAutofit/>
          </a:bodyPr>
          <a:lstStyle/>
          <a:p>
            <a:pPr algn="l"/>
            <a:r>
              <a:rPr lang="fi-FI" sz="2400" dirty="0"/>
              <a:t>Yhteensä 740</a:t>
            </a:r>
          </a:p>
        </p:txBody>
      </p:sp>
      <p:sp>
        <p:nvSpPr>
          <p:cNvPr id="11" name="Tekstiruutu 10">
            <a:extLst>
              <a:ext uri="{FF2B5EF4-FFF2-40B4-BE49-F238E27FC236}">
                <a16:creationId xmlns:a16="http://schemas.microsoft.com/office/drawing/2014/main" id="{0CCA9781-56BB-0253-2166-6F66028AF7A7}"/>
              </a:ext>
            </a:extLst>
          </p:cNvPr>
          <p:cNvSpPr txBox="1"/>
          <p:nvPr/>
        </p:nvSpPr>
        <p:spPr>
          <a:xfrm>
            <a:off x="8667750" y="6332919"/>
            <a:ext cx="2382520" cy="490791"/>
          </a:xfrm>
          <a:prstGeom prst="rect">
            <a:avLst/>
          </a:prstGeom>
          <a:effectLst/>
        </p:spPr>
        <p:txBody>
          <a:bodyPr vert="horz" wrap="none" lIns="91440" tIns="45720" rIns="91440" bIns="45720" rtlCol="0" anchor="t">
            <a:normAutofit/>
          </a:bodyPr>
          <a:lstStyle/>
          <a:p>
            <a:pPr algn="l"/>
            <a:r>
              <a:rPr lang="fi-FI" sz="2400" dirty="0"/>
              <a:t>Yhteensä 295 000 </a:t>
            </a:r>
          </a:p>
        </p:txBody>
      </p:sp>
    </p:spTree>
    <p:extLst>
      <p:ext uri="{BB962C8B-B14F-4D97-AF65-F5344CB8AC3E}">
        <p14:creationId xmlns:p14="http://schemas.microsoft.com/office/powerpoint/2010/main" val="1298583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äivämäärän paikkamerkki 5">
            <a:extLst>
              <a:ext uri="{FF2B5EF4-FFF2-40B4-BE49-F238E27FC236}">
                <a16:creationId xmlns:a16="http://schemas.microsoft.com/office/drawing/2014/main" id="{AB9DDA32-3BAC-0411-1E96-C7327D8713BD}"/>
              </a:ext>
            </a:extLst>
          </p:cNvPr>
          <p:cNvSpPr>
            <a:spLocks noGrp="1"/>
          </p:cNvSpPr>
          <p:nvPr>
            <p:ph type="dt" sz="half" idx="10"/>
          </p:nvPr>
        </p:nvSpPr>
        <p:spPr/>
        <p:txBody>
          <a:bodyPr/>
          <a:lstStyle/>
          <a:p>
            <a:fld id="{48705208-28F5-4EBD-B30F-0F98C1621763}" type="datetime1">
              <a:rPr lang="fi-FI" smtClean="0"/>
              <a:t>14.12.2023</a:t>
            </a:fld>
            <a:endParaRPr lang="fi-FI"/>
          </a:p>
        </p:txBody>
      </p:sp>
      <p:sp>
        <p:nvSpPr>
          <p:cNvPr id="7" name="Dian numeron paikkamerkki 6">
            <a:extLst>
              <a:ext uri="{FF2B5EF4-FFF2-40B4-BE49-F238E27FC236}">
                <a16:creationId xmlns:a16="http://schemas.microsoft.com/office/drawing/2014/main" id="{CD907BA5-BE87-AB6B-402E-71D150965273}"/>
              </a:ext>
            </a:extLst>
          </p:cNvPr>
          <p:cNvSpPr>
            <a:spLocks noGrp="1"/>
          </p:cNvSpPr>
          <p:nvPr>
            <p:ph type="sldNum" sz="quarter" idx="12"/>
          </p:nvPr>
        </p:nvSpPr>
        <p:spPr/>
        <p:txBody>
          <a:bodyPr/>
          <a:lstStyle/>
          <a:p>
            <a:fld id="{F3EE06F1-2D77-A44E-97FA-F679B9CB76D5}" type="slidenum">
              <a:rPr lang="fi-FI" smtClean="0"/>
              <a:pPr/>
              <a:t>7</a:t>
            </a:fld>
            <a:endParaRPr lang="fi-FI"/>
          </a:p>
        </p:txBody>
      </p:sp>
      <p:sp>
        <p:nvSpPr>
          <p:cNvPr id="8" name="Alatunnisteen paikkamerkki 7">
            <a:extLst>
              <a:ext uri="{FF2B5EF4-FFF2-40B4-BE49-F238E27FC236}">
                <a16:creationId xmlns:a16="http://schemas.microsoft.com/office/drawing/2014/main" id="{11AB9618-8E7B-A1FA-2169-C8F1900405E2}"/>
              </a:ext>
            </a:extLst>
          </p:cNvPr>
          <p:cNvSpPr>
            <a:spLocks noGrp="1"/>
          </p:cNvSpPr>
          <p:nvPr>
            <p:ph type="ftr" sz="quarter" idx="11"/>
          </p:nvPr>
        </p:nvSpPr>
        <p:spPr/>
        <p:txBody>
          <a:bodyPr/>
          <a:lstStyle/>
          <a:p>
            <a:endParaRPr lang="fi-FI" dirty="0"/>
          </a:p>
        </p:txBody>
      </p:sp>
      <p:graphicFrame>
        <p:nvGraphicFramePr>
          <p:cNvPr id="12" name="Objekti 11">
            <a:extLst>
              <a:ext uri="{FF2B5EF4-FFF2-40B4-BE49-F238E27FC236}">
                <a16:creationId xmlns:a16="http://schemas.microsoft.com/office/drawing/2014/main" id="{09F0B5A7-2CF4-F01D-002D-9D1686C30087}"/>
              </a:ext>
            </a:extLst>
          </p:cNvPr>
          <p:cNvGraphicFramePr>
            <a:graphicFrameLocks noChangeAspect="1"/>
          </p:cNvGraphicFramePr>
          <p:nvPr>
            <p:extLst>
              <p:ext uri="{D42A27DB-BD31-4B8C-83A1-F6EECF244321}">
                <p14:modId xmlns:p14="http://schemas.microsoft.com/office/powerpoint/2010/main" val="421129703"/>
              </p:ext>
            </p:extLst>
          </p:nvPr>
        </p:nvGraphicFramePr>
        <p:xfrm>
          <a:off x="233363" y="574675"/>
          <a:ext cx="11726862" cy="5707063"/>
        </p:xfrm>
        <a:graphic>
          <a:graphicData uri="http://schemas.openxmlformats.org/presentationml/2006/ole">
            <mc:AlternateContent xmlns:mc="http://schemas.openxmlformats.org/markup-compatibility/2006">
              <mc:Choice xmlns:v="urn:schemas-microsoft-com:vml" Requires="v">
                <p:oleObj name="Worksheet" r:id="rId2" imgW="11727193" imgH="5707489" progId="Excel.Sheet.12">
                  <p:embed/>
                </p:oleObj>
              </mc:Choice>
              <mc:Fallback>
                <p:oleObj name="Worksheet" r:id="rId2" imgW="11727193" imgH="5707489" progId="Excel.Sheet.12">
                  <p:embed/>
                  <p:pic>
                    <p:nvPicPr>
                      <p:cNvPr id="12" name="Objekti 11">
                        <a:extLst>
                          <a:ext uri="{FF2B5EF4-FFF2-40B4-BE49-F238E27FC236}">
                            <a16:creationId xmlns:a16="http://schemas.microsoft.com/office/drawing/2014/main" id="{09F0B5A7-2CF4-F01D-002D-9D1686C30087}"/>
                          </a:ext>
                        </a:extLst>
                      </p:cNvPr>
                      <p:cNvPicPr/>
                      <p:nvPr/>
                    </p:nvPicPr>
                    <p:blipFill>
                      <a:blip r:embed="rId3"/>
                      <a:stretch>
                        <a:fillRect/>
                      </a:stretch>
                    </p:blipFill>
                    <p:spPr>
                      <a:xfrm>
                        <a:off x="233363" y="574675"/>
                        <a:ext cx="11726862" cy="5707063"/>
                      </a:xfrm>
                      <a:prstGeom prst="rect">
                        <a:avLst/>
                      </a:prstGeom>
                    </p:spPr>
                  </p:pic>
                </p:oleObj>
              </mc:Fallback>
            </mc:AlternateContent>
          </a:graphicData>
        </a:graphic>
      </p:graphicFrame>
    </p:spTree>
    <p:extLst>
      <p:ext uri="{BB962C8B-B14F-4D97-AF65-F5344CB8AC3E}">
        <p14:creationId xmlns:p14="http://schemas.microsoft.com/office/powerpoint/2010/main" val="213779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8">
            <a:extLst>
              <a:ext uri="{FF2B5EF4-FFF2-40B4-BE49-F238E27FC236}">
                <a16:creationId xmlns:a16="http://schemas.microsoft.com/office/drawing/2014/main" id="{DE2F5A18-4589-AEAA-677D-38BA0D3B9F9A}"/>
              </a:ext>
            </a:extLst>
          </p:cNvPr>
          <p:cNvSpPr>
            <a:spLocks noGrp="1"/>
          </p:cNvSpPr>
          <p:nvPr>
            <p:ph type="title"/>
          </p:nvPr>
        </p:nvSpPr>
        <p:spPr>
          <a:xfrm>
            <a:off x="831850" y="331470"/>
            <a:ext cx="10502900" cy="614918"/>
          </a:xfrm>
        </p:spPr>
        <p:txBody>
          <a:bodyPr>
            <a:normAutofit fontScale="90000"/>
          </a:bodyPr>
          <a:lstStyle/>
          <a:p>
            <a:r>
              <a:rPr lang="fi-FI" sz="4400" dirty="0"/>
              <a:t>Avustusta ei esitetä</a:t>
            </a:r>
          </a:p>
        </p:txBody>
      </p:sp>
      <p:sp>
        <p:nvSpPr>
          <p:cNvPr id="6" name="Päivämäärän paikkamerkki 5">
            <a:extLst>
              <a:ext uri="{FF2B5EF4-FFF2-40B4-BE49-F238E27FC236}">
                <a16:creationId xmlns:a16="http://schemas.microsoft.com/office/drawing/2014/main" id="{5C573239-E6CE-DE2B-87B5-CF60C913077A}"/>
              </a:ext>
            </a:extLst>
          </p:cNvPr>
          <p:cNvSpPr>
            <a:spLocks noGrp="1"/>
          </p:cNvSpPr>
          <p:nvPr>
            <p:ph type="dt" sz="half" idx="10"/>
          </p:nvPr>
        </p:nvSpPr>
        <p:spPr/>
        <p:txBody>
          <a:bodyPr/>
          <a:lstStyle/>
          <a:p>
            <a:fld id="{48705208-28F5-4EBD-B30F-0F98C1621763}" type="datetime1">
              <a:rPr lang="fi-FI" smtClean="0"/>
              <a:t>14.12.2023</a:t>
            </a:fld>
            <a:endParaRPr lang="fi-FI"/>
          </a:p>
        </p:txBody>
      </p:sp>
      <p:sp>
        <p:nvSpPr>
          <p:cNvPr id="7" name="Dian numeron paikkamerkki 6">
            <a:extLst>
              <a:ext uri="{FF2B5EF4-FFF2-40B4-BE49-F238E27FC236}">
                <a16:creationId xmlns:a16="http://schemas.microsoft.com/office/drawing/2014/main" id="{1F1F17B3-3059-91CF-236F-3D37F16BC96A}"/>
              </a:ext>
            </a:extLst>
          </p:cNvPr>
          <p:cNvSpPr>
            <a:spLocks noGrp="1"/>
          </p:cNvSpPr>
          <p:nvPr>
            <p:ph type="sldNum" sz="quarter" idx="12"/>
          </p:nvPr>
        </p:nvSpPr>
        <p:spPr/>
        <p:txBody>
          <a:bodyPr/>
          <a:lstStyle/>
          <a:p>
            <a:fld id="{F3EE06F1-2D77-A44E-97FA-F679B9CB76D5}" type="slidenum">
              <a:rPr lang="fi-FI" smtClean="0"/>
              <a:pPr/>
              <a:t>8</a:t>
            </a:fld>
            <a:endParaRPr lang="fi-FI"/>
          </a:p>
        </p:txBody>
      </p:sp>
      <p:sp>
        <p:nvSpPr>
          <p:cNvPr id="8" name="Alatunnisteen paikkamerkki 7">
            <a:extLst>
              <a:ext uri="{FF2B5EF4-FFF2-40B4-BE49-F238E27FC236}">
                <a16:creationId xmlns:a16="http://schemas.microsoft.com/office/drawing/2014/main" id="{2C77B228-6906-9318-98C9-C5C030AB253D}"/>
              </a:ext>
            </a:extLst>
          </p:cNvPr>
          <p:cNvSpPr>
            <a:spLocks noGrp="1"/>
          </p:cNvSpPr>
          <p:nvPr>
            <p:ph type="ftr" sz="quarter" idx="11"/>
          </p:nvPr>
        </p:nvSpPr>
        <p:spPr/>
        <p:txBody>
          <a:bodyPr/>
          <a:lstStyle/>
          <a:p>
            <a:endParaRPr lang="fi-FI" dirty="0"/>
          </a:p>
        </p:txBody>
      </p:sp>
      <p:graphicFrame>
        <p:nvGraphicFramePr>
          <p:cNvPr id="12" name="Objekti 11">
            <a:extLst>
              <a:ext uri="{FF2B5EF4-FFF2-40B4-BE49-F238E27FC236}">
                <a16:creationId xmlns:a16="http://schemas.microsoft.com/office/drawing/2014/main" id="{48B076B7-A1EF-D551-164E-936E29F1A317}"/>
              </a:ext>
            </a:extLst>
          </p:cNvPr>
          <p:cNvGraphicFramePr>
            <a:graphicFrameLocks noChangeAspect="1"/>
          </p:cNvGraphicFramePr>
          <p:nvPr>
            <p:extLst>
              <p:ext uri="{D42A27DB-BD31-4B8C-83A1-F6EECF244321}">
                <p14:modId xmlns:p14="http://schemas.microsoft.com/office/powerpoint/2010/main" val="2582458423"/>
              </p:ext>
            </p:extLst>
          </p:nvPr>
        </p:nvGraphicFramePr>
        <p:xfrm>
          <a:off x="843280" y="1163558"/>
          <a:ext cx="10594888" cy="365125"/>
        </p:xfrm>
        <a:graphic>
          <a:graphicData uri="http://schemas.openxmlformats.org/presentationml/2006/ole">
            <mc:AlternateContent xmlns:mc="http://schemas.openxmlformats.org/markup-compatibility/2006">
              <mc:Choice xmlns:v="urn:schemas-microsoft-com:vml" Requires="v">
                <p:oleObj name="Worksheet" r:id="rId3" imgW="9746085" imgH="335389" progId="Excel.Sheet.12">
                  <p:embed/>
                </p:oleObj>
              </mc:Choice>
              <mc:Fallback>
                <p:oleObj name="Worksheet" r:id="rId3" imgW="9746085" imgH="335389" progId="Excel.Sheet.12">
                  <p:embed/>
                  <p:pic>
                    <p:nvPicPr>
                      <p:cNvPr id="12" name="Objekti 11">
                        <a:extLst>
                          <a:ext uri="{FF2B5EF4-FFF2-40B4-BE49-F238E27FC236}">
                            <a16:creationId xmlns:a16="http://schemas.microsoft.com/office/drawing/2014/main" id="{48B076B7-A1EF-D551-164E-936E29F1A317}"/>
                          </a:ext>
                        </a:extLst>
                      </p:cNvPr>
                      <p:cNvPicPr/>
                      <p:nvPr/>
                    </p:nvPicPr>
                    <p:blipFill>
                      <a:blip r:embed="rId4"/>
                      <a:stretch>
                        <a:fillRect/>
                      </a:stretch>
                    </p:blipFill>
                    <p:spPr>
                      <a:xfrm>
                        <a:off x="843280" y="1163558"/>
                        <a:ext cx="10594888" cy="365125"/>
                      </a:xfrm>
                      <a:prstGeom prst="rect">
                        <a:avLst/>
                      </a:prstGeom>
                    </p:spPr>
                  </p:pic>
                </p:oleObj>
              </mc:Fallback>
            </mc:AlternateContent>
          </a:graphicData>
        </a:graphic>
      </p:graphicFrame>
      <p:graphicFrame>
        <p:nvGraphicFramePr>
          <p:cNvPr id="13" name="Objekti 12">
            <a:extLst>
              <a:ext uri="{FF2B5EF4-FFF2-40B4-BE49-F238E27FC236}">
                <a16:creationId xmlns:a16="http://schemas.microsoft.com/office/drawing/2014/main" id="{2FDBD2A5-3042-150D-E521-54D5051A1D46}"/>
              </a:ext>
            </a:extLst>
          </p:cNvPr>
          <p:cNvGraphicFramePr>
            <a:graphicFrameLocks noChangeAspect="1"/>
          </p:cNvGraphicFramePr>
          <p:nvPr>
            <p:extLst>
              <p:ext uri="{D42A27DB-BD31-4B8C-83A1-F6EECF244321}">
                <p14:modId xmlns:p14="http://schemas.microsoft.com/office/powerpoint/2010/main" val="2621642901"/>
              </p:ext>
            </p:extLst>
          </p:nvPr>
        </p:nvGraphicFramePr>
        <p:xfrm>
          <a:off x="843280" y="1528683"/>
          <a:ext cx="10594888" cy="4686300"/>
        </p:xfrm>
        <a:graphic>
          <a:graphicData uri="http://schemas.openxmlformats.org/presentationml/2006/ole">
            <mc:AlternateContent xmlns:mc="http://schemas.openxmlformats.org/markup-compatibility/2006">
              <mc:Choice xmlns:v="urn:schemas-microsoft-com:vml" Requires="v">
                <p:oleObj name="Worksheet" r:id="rId5" imgW="9783988" imgH="4328051" progId="Excel.Sheet.12">
                  <p:embed/>
                </p:oleObj>
              </mc:Choice>
              <mc:Fallback>
                <p:oleObj name="Worksheet" r:id="rId5" imgW="9783988" imgH="4328051" progId="Excel.Sheet.12">
                  <p:embed/>
                  <p:pic>
                    <p:nvPicPr>
                      <p:cNvPr id="13" name="Objekti 12">
                        <a:extLst>
                          <a:ext uri="{FF2B5EF4-FFF2-40B4-BE49-F238E27FC236}">
                            <a16:creationId xmlns:a16="http://schemas.microsoft.com/office/drawing/2014/main" id="{2FDBD2A5-3042-150D-E521-54D5051A1D46}"/>
                          </a:ext>
                        </a:extLst>
                      </p:cNvPr>
                      <p:cNvPicPr/>
                      <p:nvPr/>
                    </p:nvPicPr>
                    <p:blipFill>
                      <a:blip r:embed="rId6"/>
                      <a:stretch>
                        <a:fillRect/>
                      </a:stretch>
                    </p:blipFill>
                    <p:spPr>
                      <a:xfrm>
                        <a:off x="843280" y="1528683"/>
                        <a:ext cx="10594888" cy="4686300"/>
                      </a:xfrm>
                      <a:prstGeom prst="rect">
                        <a:avLst/>
                      </a:prstGeom>
                    </p:spPr>
                  </p:pic>
                </p:oleObj>
              </mc:Fallback>
            </mc:AlternateContent>
          </a:graphicData>
        </a:graphic>
      </p:graphicFrame>
    </p:spTree>
    <p:extLst>
      <p:ext uri="{BB962C8B-B14F-4D97-AF65-F5344CB8AC3E}">
        <p14:creationId xmlns:p14="http://schemas.microsoft.com/office/powerpoint/2010/main" val="3947618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äivämäärän paikkamerkki 5">
            <a:extLst>
              <a:ext uri="{FF2B5EF4-FFF2-40B4-BE49-F238E27FC236}">
                <a16:creationId xmlns:a16="http://schemas.microsoft.com/office/drawing/2014/main" id="{138DF127-442E-B3C1-63F7-D8D1BC6E6089}"/>
              </a:ext>
            </a:extLst>
          </p:cNvPr>
          <p:cNvSpPr>
            <a:spLocks noGrp="1"/>
          </p:cNvSpPr>
          <p:nvPr>
            <p:ph type="dt" sz="half" idx="10"/>
          </p:nvPr>
        </p:nvSpPr>
        <p:spPr/>
        <p:txBody>
          <a:bodyPr/>
          <a:lstStyle/>
          <a:p>
            <a:fld id="{48705208-28F5-4EBD-B30F-0F98C1621763}" type="datetime1">
              <a:rPr lang="fi-FI" smtClean="0"/>
              <a:t>14.12.2023</a:t>
            </a:fld>
            <a:endParaRPr lang="fi-FI"/>
          </a:p>
        </p:txBody>
      </p:sp>
      <p:sp>
        <p:nvSpPr>
          <p:cNvPr id="7" name="Dian numeron paikkamerkki 6">
            <a:extLst>
              <a:ext uri="{FF2B5EF4-FFF2-40B4-BE49-F238E27FC236}">
                <a16:creationId xmlns:a16="http://schemas.microsoft.com/office/drawing/2014/main" id="{A7245021-C981-2203-4CEC-32395F5A3C1E}"/>
              </a:ext>
            </a:extLst>
          </p:cNvPr>
          <p:cNvSpPr>
            <a:spLocks noGrp="1"/>
          </p:cNvSpPr>
          <p:nvPr>
            <p:ph type="sldNum" sz="quarter" idx="12"/>
          </p:nvPr>
        </p:nvSpPr>
        <p:spPr/>
        <p:txBody>
          <a:bodyPr/>
          <a:lstStyle/>
          <a:p>
            <a:fld id="{F3EE06F1-2D77-A44E-97FA-F679B9CB76D5}" type="slidenum">
              <a:rPr lang="fi-FI" smtClean="0"/>
              <a:pPr/>
              <a:t>9</a:t>
            </a:fld>
            <a:endParaRPr lang="fi-FI"/>
          </a:p>
        </p:txBody>
      </p:sp>
      <p:sp>
        <p:nvSpPr>
          <p:cNvPr id="8" name="Alatunnisteen paikkamerkki 7">
            <a:extLst>
              <a:ext uri="{FF2B5EF4-FFF2-40B4-BE49-F238E27FC236}">
                <a16:creationId xmlns:a16="http://schemas.microsoft.com/office/drawing/2014/main" id="{3C2173F1-963E-2882-6BFE-917500C8D118}"/>
              </a:ext>
            </a:extLst>
          </p:cNvPr>
          <p:cNvSpPr>
            <a:spLocks noGrp="1"/>
          </p:cNvSpPr>
          <p:nvPr>
            <p:ph type="ftr" sz="quarter" idx="11"/>
          </p:nvPr>
        </p:nvSpPr>
        <p:spPr/>
        <p:txBody>
          <a:bodyPr/>
          <a:lstStyle/>
          <a:p>
            <a:endParaRPr lang="fi-FI" dirty="0"/>
          </a:p>
        </p:txBody>
      </p:sp>
      <p:graphicFrame>
        <p:nvGraphicFramePr>
          <p:cNvPr id="9" name="Objekti 8">
            <a:extLst>
              <a:ext uri="{FF2B5EF4-FFF2-40B4-BE49-F238E27FC236}">
                <a16:creationId xmlns:a16="http://schemas.microsoft.com/office/drawing/2014/main" id="{D43FCCC2-3527-535D-89BC-5CAF9520262E}"/>
              </a:ext>
            </a:extLst>
          </p:cNvPr>
          <p:cNvGraphicFramePr>
            <a:graphicFrameLocks noChangeAspect="1"/>
          </p:cNvGraphicFramePr>
          <p:nvPr>
            <p:extLst>
              <p:ext uri="{D42A27DB-BD31-4B8C-83A1-F6EECF244321}">
                <p14:modId xmlns:p14="http://schemas.microsoft.com/office/powerpoint/2010/main" val="2689956834"/>
              </p:ext>
            </p:extLst>
          </p:nvPr>
        </p:nvGraphicFramePr>
        <p:xfrm>
          <a:off x="233363" y="1729105"/>
          <a:ext cx="11726862" cy="4449763"/>
        </p:xfrm>
        <a:graphic>
          <a:graphicData uri="http://schemas.openxmlformats.org/presentationml/2006/ole">
            <mc:AlternateContent xmlns:mc="http://schemas.openxmlformats.org/markup-compatibility/2006">
              <mc:Choice xmlns:v="urn:schemas-microsoft-com:vml" Requires="v">
                <p:oleObj name="Worksheet" r:id="rId2" imgW="11727193" imgH="4450189" progId="Excel.Sheet.12">
                  <p:embed/>
                </p:oleObj>
              </mc:Choice>
              <mc:Fallback>
                <p:oleObj name="Worksheet" r:id="rId2" imgW="11727193" imgH="4450189" progId="Excel.Sheet.12">
                  <p:embed/>
                  <p:pic>
                    <p:nvPicPr>
                      <p:cNvPr id="9" name="Objekti 8">
                        <a:extLst>
                          <a:ext uri="{FF2B5EF4-FFF2-40B4-BE49-F238E27FC236}">
                            <a16:creationId xmlns:a16="http://schemas.microsoft.com/office/drawing/2014/main" id="{D43FCCC2-3527-535D-89BC-5CAF9520262E}"/>
                          </a:ext>
                        </a:extLst>
                      </p:cNvPr>
                      <p:cNvPicPr/>
                      <p:nvPr/>
                    </p:nvPicPr>
                    <p:blipFill>
                      <a:blip r:embed="rId3"/>
                      <a:stretch>
                        <a:fillRect/>
                      </a:stretch>
                    </p:blipFill>
                    <p:spPr>
                      <a:xfrm>
                        <a:off x="233363" y="1729105"/>
                        <a:ext cx="11726862" cy="4449763"/>
                      </a:xfrm>
                      <a:prstGeom prst="rect">
                        <a:avLst/>
                      </a:prstGeom>
                    </p:spPr>
                  </p:pic>
                </p:oleObj>
              </mc:Fallback>
            </mc:AlternateContent>
          </a:graphicData>
        </a:graphic>
      </p:graphicFrame>
      <p:graphicFrame>
        <p:nvGraphicFramePr>
          <p:cNvPr id="10" name="Objekti 9">
            <a:extLst>
              <a:ext uri="{FF2B5EF4-FFF2-40B4-BE49-F238E27FC236}">
                <a16:creationId xmlns:a16="http://schemas.microsoft.com/office/drawing/2014/main" id="{361F8941-7856-525B-1255-030D6A0FF87A}"/>
              </a:ext>
            </a:extLst>
          </p:cNvPr>
          <p:cNvGraphicFramePr>
            <a:graphicFrameLocks noChangeAspect="1"/>
          </p:cNvGraphicFramePr>
          <p:nvPr>
            <p:extLst>
              <p:ext uri="{D42A27DB-BD31-4B8C-83A1-F6EECF244321}">
                <p14:modId xmlns:p14="http://schemas.microsoft.com/office/powerpoint/2010/main" val="3174715649"/>
              </p:ext>
            </p:extLst>
          </p:nvPr>
        </p:nvGraphicFramePr>
        <p:xfrm>
          <a:off x="226218" y="868680"/>
          <a:ext cx="11726862" cy="860425"/>
        </p:xfrm>
        <a:graphic>
          <a:graphicData uri="http://schemas.openxmlformats.org/presentationml/2006/ole">
            <mc:AlternateContent xmlns:mc="http://schemas.openxmlformats.org/markup-compatibility/2006">
              <mc:Choice xmlns:v="urn:schemas-microsoft-com:vml" Requires="v">
                <p:oleObj name="Worksheet" r:id="rId4" imgW="11727193" imgH="861169" progId="Excel.Sheet.12">
                  <p:embed/>
                </p:oleObj>
              </mc:Choice>
              <mc:Fallback>
                <p:oleObj name="Worksheet" r:id="rId4" imgW="11727193" imgH="861169" progId="Excel.Sheet.12">
                  <p:embed/>
                  <p:pic>
                    <p:nvPicPr>
                      <p:cNvPr id="10" name="Objekti 9">
                        <a:extLst>
                          <a:ext uri="{FF2B5EF4-FFF2-40B4-BE49-F238E27FC236}">
                            <a16:creationId xmlns:a16="http://schemas.microsoft.com/office/drawing/2014/main" id="{361F8941-7856-525B-1255-030D6A0FF87A}"/>
                          </a:ext>
                        </a:extLst>
                      </p:cNvPr>
                      <p:cNvPicPr/>
                      <p:nvPr/>
                    </p:nvPicPr>
                    <p:blipFill>
                      <a:blip r:embed="rId5"/>
                      <a:stretch>
                        <a:fillRect/>
                      </a:stretch>
                    </p:blipFill>
                    <p:spPr>
                      <a:xfrm>
                        <a:off x="226218" y="868680"/>
                        <a:ext cx="11726862" cy="860425"/>
                      </a:xfrm>
                      <a:prstGeom prst="rect">
                        <a:avLst/>
                      </a:prstGeom>
                    </p:spPr>
                  </p:pic>
                </p:oleObj>
              </mc:Fallback>
            </mc:AlternateContent>
          </a:graphicData>
        </a:graphic>
      </p:graphicFrame>
    </p:spTree>
    <p:extLst>
      <p:ext uri="{BB962C8B-B14F-4D97-AF65-F5344CB8AC3E}">
        <p14:creationId xmlns:p14="http://schemas.microsoft.com/office/powerpoint/2010/main" val="2114068302"/>
      </p:ext>
    </p:extLst>
  </p:cSld>
  <p:clrMapOvr>
    <a:masterClrMapping/>
  </p:clrMapOvr>
</p:sld>
</file>

<file path=ppt/theme/theme1.xml><?xml version="1.0" encoding="utf-8"?>
<a:theme xmlns:a="http://schemas.openxmlformats.org/drawingml/2006/main" name="1_Tampere.Finland_kansi">
  <a:themeElements>
    <a:clrScheme name="Mukautettu 1">
      <a:dk1>
        <a:srgbClr val="212121"/>
      </a:dk1>
      <a:lt1>
        <a:srgbClr val="FFFFFF"/>
      </a:lt1>
      <a:dk2>
        <a:srgbClr val="29549A"/>
      </a:dk2>
      <a:lt2>
        <a:srgbClr val="E5EEF8"/>
      </a:lt2>
      <a:accent1>
        <a:srgbClr val="39A7D7"/>
      </a:accent1>
      <a:accent2>
        <a:srgbClr val="EB5E58"/>
      </a:accent2>
      <a:accent3>
        <a:srgbClr val="CB4A6C"/>
      </a:accent3>
      <a:accent4>
        <a:srgbClr val="F4D240"/>
      </a:accent4>
      <a:accent5>
        <a:srgbClr val="91C9EA"/>
      </a:accent5>
      <a:accent6>
        <a:srgbClr val="ABC872"/>
      </a:accent6>
      <a:hlink>
        <a:srgbClr val="91C9EA"/>
      </a:hlink>
      <a:folHlink>
        <a:srgbClr val="8CC1B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effectLst/>
      </a:spPr>
      <a:bodyPr vert="horz" lIns="91440" tIns="45720" rIns="91440" bIns="45720" rtlCol="0" anchor="t">
        <a:normAutofit/>
      </a:bodyPr>
      <a:lstStyle>
        <a:defPPr algn="l">
          <a:defRPr sz="2000" dirty="0" smtClean="0"/>
        </a:defPPr>
      </a:lstStyle>
    </a:txDef>
  </a:objectDefaults>
  <a:extraClrSchemeLst/>
  <a:extLst>
    <a:ext uri="{05A4C25C-085E-4340-85A3-A5531E510DB2}">
      <thm15:themeFamily xmlns:thm15="http://schemas.microsoft.com/office/thememl/2012/main" name="Tampere perusvalikoima saavutettavia pohjia1.pptx" id="{4830A27B-A343-4872-BE95-843A3C238320}" vid="{90A57DBD-C69D-42FF-81A3-EF5EED5B575F}"/>
    </a:ext>
  </a:extLst>
</a:theme>
</file>

<file path=ppt/theme/theme2.xml><?xml version="1.0" encoding="utf-8"?>
<a:theme xmlns:a="http://schemas.openxmlformats.org/drawingml/2006/main" name="Tampere.Finland_Valkoinen">
  <a:themeElements>
    <a:clrScheme name="TampereFinland_Brand">
      <a:dk1>
        <a:srgbClr val="212121"/>
      </a:dk1>
      <a:lt1>
        <a:srgbClr val="FFFFFF"/>
      </a:lt1>
      <a:dk2>
        <a:srgbClr val="28549A"/>
      </a:dk2>
      <a:lt2>
        <a:srgbClr val="E5EEF8"/>
      </a:lt2>
      <a:accent1>
        <a:srgbClr val="38A7D7"/>
      </a:accent1>
      <a:accent2>
        <a:srgbClr val="EB5E58"/>
      </a:accent2>
      <a:accent3>
        <a:srgbClr val="CB496C"/>
      </a:accent3>
      <a:accent4>
        <a:srgbClr val="F3D240"/>
      </a:accent4>
      <a:accent5>
        <a:srgbClr val="91C9EA"/>
      </a:accent5>
      <a:accent6>
        <a:srgbClr val="ABC871"/>
      </a:accent6>
      <a:hlink>
        <a:srgbClr val="91C9EA"/>
      </a:hlink>
      <a:folHlink>
        <a:srgbClr val="8CC1B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effectLst/>
      </a:spPr>
      <a:bodyPr vert="horz" lIns="91440" tIns="45720" rIns="91440" bIns="45720" rtlCol="0" anchor="t">
        <a:normAutofit/>
      </a:bodyPr>
      <a:lstStyle>
        <a:defPPr algn="l">
          <a:defRPr sz="2000" dirty="0" smtClean="0"/>
        </a:defPPr>
      </a:lstStyle>
    </a:txDef>
  </a:objectDefaults>
  <a:extraClrSchemeLst/>
  <a:extLst>
    <a:ext uri="{05A4C25C-085E-4340-85A3-A5531E510DB2}">
      <thm15:themeFamily xmlns:thm15="http://schemas.microsoft.com/office/thememl/2012/main" name="Tredu_powerpoint_pohja_2021_01_15.potx" id="{98AEEF53-C784-4DC3-BADF-5F8E6780F70A}" vid="{958B9717-2AFE-4A6C-BD96-CAA0758C7986}"/>
    </a:ext>
  </a:extLst>
</a:theme>
</file>

<file path=ppt/theme/theme3.xml><?xml version="1.0" encoding="utf-8"?>
<a:theme xmlns:a="http://schemas.openxmlformats.org/drawingml/2006/main" name="1_Kuvapohja">
  <a:themeElements>
    <a:clrScheme name="TampereFinland_Brand">
      <a:dk1>
        <a:srgbClr val="212121"/>
      </a:dk1>
      <a:lt1>
        <a:srgbClr val="FFFFFF"/>
      </a:lt1>
      <a:dk2>
        <a:srgbClr val="28549A"/>
      </a:dk2>
      <a:lt2>
        <a:srgbClr val="E5EEF8"/>
      </a:lt2>
      <a:accent1>
        <a:srgbClr val="38A7D7"/>
      </a:accent1>
      <a:accent2>
        <a:srgbClr val="EB5E58"/>
      </a:accent2>
      <a:accent3>
        <a:srgbClr val="CB496C"/>
      </a:accent3>
      <a:accent4>
        <a:srgbClr val="F3D240"/>
      </a:accent4>
      <a:accent5>
        <a:srgbClr val="91C9EA"/>
      </a:accent5>
      <a:accent6>
        <a:srgbClr val="ABC871"/>
      </a:accent6>
      <a:hlink>
        <a:srgbClr val="91C9EA"/>
      </a:hlink>
      <a:folHlink>
        <a:srgbClr val="8CC1B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effectLst/>
      </a:spPr>
      <a:bodyPr vert="horz" lIns="91440" tIns="45720" rIns="91440" bIns="45720" rtlCol="0" anchor="t">
        <a:normAutofit/>
      </a:bodyPr>
      <a:lstStyle>
        <a:defPPr algn="l">
          <a:defRPr sz="2000" dirty="0" smtClean="0"/>
        </a:defPPr>
      </a:lstStyle>
    </a:txDef>
  </a:objectDefaults>
  <a:extraClrSchemeLst/>
  <a:extLst>
    <a:ext uri="{05A4C25C-085E-4340-85A3-A5531E510DB2}">
      <thm15:themeFamily xmlns:thm15="http://schemas.microsoft.com/office/thememl/2012/main" name="Tampere laaja valikoima saavutettavia pohjia1.pptx" id="{44D9E884-C9BC-4CDA-B241-498BDBA376DF}" vid="{AB4298EE-228E-42FF-86B8-836A294F452E}"/>
    </a:ext>
  </a:extLst>
</a:theme>
</file>

<file path=ppt/theme/theme4.xml><?xml version="1.0" encoding="utf-8"?>
<a:theme xmlns:a="http://schemas.openxmlformats.org/drawingml/2006/main" name="1_Kuvapohja_tummennettu_alhaalta">
  <a:themeElements>
    <a:clrScheme name="TampereFinland_Brand">
      <a:dk1>
        <a:srgbClr val="212121"/>
      </a:dk1>
      <a:lt1>
        <a:srgbClr val="FFFFFF"/>
      </a:lt1>
      <a:dk2>
        <a:srgbClr val="28549A"/>
      </a:dk2>
      <a:lt2>
        <a:srgbClr val="E5EEF8"/>
      </a:lt2>
      <a:accent1>
        <a:srgbClr val="38A7D7"/>
      </a:accent1>
      <a:accent2>
        <a:srgbClr val="EB5E58"/>
      </a:accent2>
      <a:accent3>
        <a:srgbClr val="CB496C"/>
      </a:accent3>
      <a:accent4>
        <a:srgbClr val="F3D240"/>
      </a:accent4>
      <a:accent5>
        <a:srgbClr val="91C9EA"/>
      </a:accent5>
      <a:accent6>
        <a:srgbClr val="ABC871"/>
      </a:accent6>
      <a:hlink>
        <a:srgbClr val="91C9EA"/>
      </a:hlink>
      <a:folHlink>
        <a:srgbClr val="8CC1B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effectLst/>
      </a:spPr>
      <a:bodyPr vert="horz" lIns="91440" tIns="45720" rIns="91440" bIns="45720" rtlCol="0" anchor="t">
        <a:normAutofit/>
      </a:bodyPr>
      <a:lstStyle>
        <a:defPPr algn="l">
          <a:defRPr sz="2000" dirty="0" smtClean="0"/>
        </a:defPPr>
      </a:lstStyle>
    </a:txDef>
  </a:objectDefaults>
  <a:extraClrSchemeLst/>
  <a:extLst>
    <a:ext uri="{05A4C25C-085E-4340-85A3-A5531E510DB2}">
      <thm15:themeFamily xmlns:thm15="http://schemas.microsoft.com/office/thememl/2012/main" name="Tampere laaja valikoima saavutettavia pohjia1.pptx" id="{44D9E884-C9BC-4CDA-B241-498BDBA376DF}" vid="{A0203F15-C527-40AA-B3E5-9E360303F46B}"/>
    </a:ext>
  </a:extLst>
</a:theme>
</file>

<file path=ppt/theme/theme5.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697</TotalTime>
  <Words>3374</Words>
  <Application>Microsoft Office PowerPoint</Application>
  <PresentationFormat>Laajakuva</PresentationFormat>
  <Paragraphs>495</Paragraphs>
  <Slides>18</Slides>
  <Notes>6</Notes>
  <HiddenSlides>0</HiddenSlides>
  <MMClips>0</MMClips>
  <ScaleCrop>false</ScaleCrop>
  <HeadingPairs>
    <vt:vector size="8" baseType="variant">
      <vt:variant>
        <vt:lpstr>Käytetyt fontit</vt:lpstr>
      </vt:variant>
      <vt:variant>
        <vt:i4>5</vt:i4>
      </vt:variant>
      <vt:variant>
        <vt:lpstr>Teema</vt:lpstr>
      </vt:variant>
      <vt:variant>
        <vt:i4>4</vt:i4>
      </vt:variant>
      <vt:variant>
        <vt:lpstr>Upotetut OLE-palvelimet</vt:lpstr>
      </vt:variant>
      <vt:variant>
        <vt:i4>1</vt:i4>
      </vt:variant>
      <vt:variant>
        <vt:lpstr>Dian otsikot</vt:lpstr>
      </vt:variant>
      <vt:variant>
        <vt:i4>18</vt:i4>
      </vt:variant>
    </vt:vector>
  </HeadingPairs>
  <TitlesOfParts>
    <vt:vector size="28" baseType="lpstr">
      <vt:lpstr>Arial</vt:lpstr>
      <vt:lpstr>Calibri</vt:lpstr>
      <vt:lpstr>Courier New</vt:lpstr>
      <vt:lpstr>Helvetica</vt:lpstr>
      <vt:lpstr>Wingdings</vt:lpstr>
      <vt:lpstr>1_Tampere.Finland_kansi</vt:lpstr>
      <vt:lpstr>Tampere.Finland_Valkoinen</vt:lpstr>
      <vt:lpstr>1_Kuvapohja</vt:lpstr>
      <vt:lpstr>1_Kuvapohja_tummennettu_alhaalta</vt:lpstr>
      <vt:lpstr>Worksheet</vt:lpstr>
      <vt:lpstr>Nuorisotakuuavustukset 2024</vt:lpstr>
      <vt:lpstr>Nuorisotakuuavustushaku 2024</vt:lpstr>
      <vt:lpstr>Avustusta ei myönnetä</vt:lpstr>
      <vt:lpstr>Myöntämisen perusteita</vt:lpstr>
      <vt:lpstr>Hankehakemusten pisteytys</vt:lpstr>
      <vt:lpstr>Avustusesitys 2024</vt:lpstr>
      <vt:lpstr>PowerPoint-esitys</vt:lpstr>
      <vt:lpstr>Avustusta ei esitetä</vt:lpstr>
      <vt:lpstr>PowerPoint-esitys</vt:lpstr>
      <vt:lpstr>Hankekuvaukset</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Nuorisotakuuavustukset 2024</dc:title>
  <dc:creator>Mattila Tellu</dc:creator>
  <cp:lastModifiedBy>Jokinen Aino</cp:lastModifiedBy>
  <cp:revision>8</cp:revision>
  <dcterms:created xsi:type="dcterms:W3CDTF">2023-11-27T16:28:47Z</dcterms:created>
  <dcterms:modified xsi:type="dcterms:W3CDTF">2023-12-14T07:11:27Z</dcterms:modified>
</cp:coreProperties>
</file>